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23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5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73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8388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631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798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731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05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9837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56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76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27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83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473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5942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669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51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8/25/2021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8461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5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keha Fotografia kolorowych świateł">
            <a:extLst>
              <a:ext uri="{FF2B5EF4-FFF2-40B4-BE49-F238E27FC236}">
                <a16:creationId xmlns:a16="http://schemas.microsoft.com/office/drawing/2014/main" id="{EF61CA63-50E0-404C-ACC2-0E727851B4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2079" b="3651"/>
          <a:stretch/>
        </p:blipFill>
        <p:spPr>
          <a:xfrm>
            <a:off x="20" y="-254387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A33C225-56D2-43F3-83FD-43D21C29D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7FBE085-1EFF-4E53-92E9-184AF28CB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>
            <a:normAutofit/>
          </a:bodyPr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2130337-F162-42B5-B41E-63C74C5BF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397" y="254397"/>
            <a:ext cx="6349206" cy="63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21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osoba, grupa, osoby, tłum&#10;&#10;Opis wygenerowany automatycznie">
            <a:extLst>
              <a:ext uri="{FF2B5EF4-FFF2-40B4-BE49-F238E27FC236}">
                <a16:creationId xmlns:a16="http://schemas.microsoft.com/office/drawing/2014/main" id="{4507015E-D5AA-4830-BAE0-C0FFBDC0A1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4" y="450962"/>
            <a:ext cx="11673748" cy="614008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66D3193-4953-4F04-91E8-C71B0ED0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F0000"/>
                </a:solidFill>
              </a:rPr>
              <a:t>Czym jest FDNT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A2EF1E-339E-4251-BA1F-69BDA7ED9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3732068"/>
          </a:xfrm>
        </p:spPr>
        <p:txBody>
          <a:bodyPr>
            <a:normAutofit/>
          </a:bodyPr>
          <a:lstStyle/>
          <a:p>
            <a:pPr algn="just"/>
            <a:r>
              <a:rPr lang="pl-PL" sz="2400" b="1" dirty="0">
                <a:solidFill>
                  <a:srgbClr val="C00000"/>
                </a:solidFill>
                <a:latin typeface="Amasis MT Pro Medium" panose="020B0604020202020204" pitchFamily="18" charset="-18"/>
                <a:cs typeface="Aldhabi" panose="020B0604020202020204" pitchFamily="2" charset="-78"/>
              </a:rPr>
              <a:t>Dzieło narodziło się 20 lat temu, z inicjatywy m.in. ówczesnego Sekretarza Generalnego KEP, ks. bpa Piotra Libery, aby stworzyć „żywy pomnik” św. Jana Pawła II, przez konkretne, materialne wsparcie uzdolnionej młodzieży znajdującej się w warunkach życiowych utrudniających im rozwinięcie zdolności i start w dorosłość.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804739-B62A-48AE-9457-B04834981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040" y="-83179"/>
            <a:ext cx="2299960" cy="22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95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98318E6-69F4-42F4-AB85-F01AA0DAF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5C1AED-E34C-4664-8A7F-C8FCE12D6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60" y="609599"/>
            <a:ext cx="5978072" cy="1505804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Na czym polega wsparcie</a:t>
            </a:r>
          </a:p>
        </p:txBody>
      </p:sp>
      <p:pic>
        <p:nvPicPr>
          <p:cNvPr id="5" name="Picture 4" descr="Zapisywanie terminu w papierowym terminarzu">
            <a:extLst>
              <a:ext uri="{FF2B5EF4-FFF2-40B4-BE49-F238E27FC236}">
                <a16:creationId xmlns:a16="http://schemas.microsoft.com/office/drawing/2014/main" id="{372764C0-2C60-4B72-9226-D0112F4C0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503" b="-2"/>
          <a:stretch/>
        </p:blipFill>
        <p:spPr>
          <a:xfrm>
            <a:off x="-20588" y="-109329"/>
            <a:ext cx="457164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9DF61F-9058-49C9-8F75-DC501F983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E4E554-37D4-408C-B88A-3EC3E25FA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60" y="2286000"/>
            <a:ext cx="5978072" cy="3477088"/>
          </a:xfrm>
          <a:solidFill>
            <a:srgbClr val="FFFF66"/>
          </a:solidFill>
        </p:spPr>
        <p:txBody>
          <a:bodyPr anchor="ctr">
            <a:normAutofit lnSpcReduction="10000"/>
          </a:bodyPr>
          <a:lstStyle/>
          <a:p>
            <a:r>
              <a:rPr lang="pl-PL" b="1" dirty="0">
                <a:solidFill>
                  <a:srgbClr val="C00000"/>
                </a:solidFill>
                <a:latin typeface="+mj-lt"/>
              </a:rPr>
              <a:t>Odnawiane co roku stypendium naukowe i socjalne;</a:t>
            </a:r>
          </a:p>
          <a:p>
            <a:pPr marL="36900" indent="0">
              <a:buNone/>
            </a:pPr>
            <a:r>
              <a:rPr lang="pl-PL" b="1" dirty="0">
                <a:solidFill>
                  <a:srgbClr val="C00000"/>
                </a:solidFill>
                <a:latin typeface="+mj-lt"/>
              </a:rPr>
              <a:t>- wysokość stypendium: zmienna; ostatnio dla uczniów: 160+160 PLN/m-c w miesiącach nauki szkolnej</a:t>
            </a:r>
          </a:p>
          <a:p>
            <a:r>
              <a:rPr lang="pl-PL" b="1" dirty="0">
                <a:solidFill>
                  <a:srgbClr val="C00000"/>
                </a:solidFill>
                <a:latin typeface="+mj-lt"/>
              </a:rPr>
              <a:t>Formacja – wychowanie do wartości w duchu nauczania św. Jana Pawła II</a:t>
            </a:r>
          </a:p>
          <a:p>
            <a:pPr>
              <a:buFontTx/>
              <a:buChar char="-"/>
            </a:pPr>
            <a:r>
              <a:rPr lang="pl-PL" b="1" dirty="0">
                <a:solidFill>
                  <a:srgbClr val="C00000"/>
                </a:solidFill>
                <a:latin typeface="+mj-lt"/>
              </a:rPr>
              <a:t>Spotkania formacyjne;</a:t>
            </a:r>
          </a:p>
          <a:p>
            <a:pPr>
              <a:buFontTx/>
              <a:buChar char="-"/>
            </a:pPr>
            <a:r>
              <a:rPr lang="pl-PL" b="1" dirty="0">
                <a:solidFill>
                  <a:srgbClr val="C00000"/>
                </a:solidFill>
                <a:latin typeface="+mj-lt"/>
              </a:rPr>
              <a:t>Dzień Papieski</a:t>
            </a:r>
          </a:p>
          <a:p>
            <a:pPr>
              <a:buFontTx/>
              <a:buChar char="-"/>
            </a:pPr>
            <a:r>
              <a:rPr lang="pl-PL" b="1" dirty="0">
                <a:solidFill>
                  <a:srgbClr val="C00000"/>
                </a:solidFill>
                <a:latin typeface="+mj-lt"/>
              </a:rPr>
              <a:t>obóz wakacyjny</a:t>
            </a:r>
          </a:p>
          <a:p>
            <a:pPr marL="36900" indent="0">
              <a:buNone/>
            </a:pPr>
            <a:endParaRPr lang="pl-PL" dirty="0"/>
          </a:p>
        </p:txBody>
      </p:sp>
      <p:pic>
        <p:nvPicPr>
          <p:cNvPr id="8" name="Obraz 7" descr="Obraz zawierający osoba, wewnątrz, osoby, żółty&#10;&#10;Opis wygenerowany automatycznie">
            <a:extLst>
              <a:ext uri="{FF2B5EF4-FFF2-40B4-BE49-F238E27FC236}">
                <a16:creationId xmlns:a16="http://schemas.microsoft.com/office/drawing/2014/main" id="{ABEB8298-66EB-4FE2-AF85-3CC079A64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61"/>
            <a:ext cx="5146159" cy="574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654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osoba, wewnątrz, żółty, osoby&#10;&#10;Opis wygenerowany automatycznie">
            <a:extLst>
              <a:ext uri="{FF2B5EF4-FFF2-40B4-BE49-F238E27FC236}">
                <a16:creationId xmlns:a16="http://schemas.microsoft.com/office/drawing/2014/main" id="{F886BAC5-15D0-4682-A404-EFA79847B5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50" y="935182"/>
            <a:ext cx="4999153" cy="573835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BBEC1ED-ABEB-464B-91DD-C077663D5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24691"/>
            <a:ext cx="10353762" cy="1153391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Skąd się biorą stypendyści?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3AE5D1-0B02-4F7F-9E5B-654306E65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935182"/>
            <a:ext cx="10353762" cy="5486400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pl-PL" sz="1800" dirty="0">
                <a:solidFill>
                  <a:srgbClr val="C00000"/>
                </a:solidFill>
                <a:latin typeface="+mj-lt"/>
              </a:rPr>
              <a:t>Początek:</a:t>
            </a:r>
          </a:p>
          <a:p>
            <a:pPr>
              <a:buFontTx/>
              <a:buChar char="-"/>
            </a:pPr>
            <a:r>
              <a:rPr lang="pl-PL" sz="1800" dirty="0">
                <a:solidFill>
                  <a:srgbClr val="C00000"/>
                </a:solidFill>
                <a:latin typeface="+mj-lt"/>
              </a:rPr>
              <a:t>Otwarte oczy i serca księży i katechetów – zauważyć młodego człowieka, który potrzebuje pomocy;</a:t>
            </a:r>
          </a:p>
          <a:p>
            <a:pPr>
              <a:buFontTx/>
              <a:buChar char="-"/>
            </a:pPr>
            <a:r>
              <a:rPr lang="pl-PL" sz="1800" dirty="0">
                <a:solidFill>
                  <a:srgbClr val="C00000"/>
                </a:solidFill>
                <a:latin typeface="+mj-lt"/>
              </a:rPr>
              <a:t>- kryterium wieku: od 2 semestru klasy VII SP; uczniowie szkoły średniej (do klasy maturalnej); nie dołączamy studentów</a:t>
            </a:r>
          </a:p>
          <a:p>
            <a:pPr>
              <a:buFontTx/>
              <a:buChar char="-"/>
            </a:pPr>
            <a:r>
              <a:rPr lang="pl-PL" sz="1800" dirty="0">
                <a:solidFill>
                  <a:srgbClr val="C00000"/>
                </a:solidFill>
                <a:latin typeface="+mj-lt"/>
              </a:rPr>
              <a:t>- kryterium naukowe – średnia ocen: dla szkoły podstawowej 4,7; dla szkoły średniej i studentów :4,5;</a:t>
            </a:r>
          </a:p>
          <a:p>
            <a:pPr>
              <a:buFontTx/>
              <a:buChar char="-"/>
            </a:pPr>
            <a:r>
              <a:rPr lang="pl-PL" sz="1800" dirty="0">
                <a:solidFill>
                  <a:srgbClr val="C00000"/>
                </a:solidFill>
                <a:latin typeface="+mj-lt"/>
              </a:rPr>
              <a:t>Kryterium socjalne: dochód na osobę w rodzinie ok 1600 PLN/m-c</a:t>
            </a:r>
          </a:p>
          <a:p>
            <a:pPr marL="36900" indent="0">
              <a:buNone/>
            </a:pPr>
            <a:r>
              <a:rPr lang="pl-PL" sz="1800" dirty="0">
                <a:solidFill>
                  <a:srgbClr val="C00000"/>
                </a:solidFill>
                <a:latin typeface="+mj-lt"/>
              </a:rPr>
              <a:t>Etapy formalne:</a:t>
            </a:r>
          </a:p>
          <a:p>
            <a:pPr>
              <a:buFontTx/>
              <a:buChar char="-"/>
            </a:pPr>
            <a:r>
              <a:rPr lang="pl-PL" sz="1800" dirty="0">
                <a:solidFill>
                  <a:srgbClr val="C00000"/>
                </a:solidFill>
                <a:latin typeface="+mj-lt"/>
              </a:rPr>
              <a:t>Zgłoszenie kandydatki/kandydata do koordynatora diecezjalnego (Płock: ks. </a:t>
            </a:r>
            <a:r>
              <a:rPr lang="pl-PL" sz="1800" dirty="0" err="1">
                <a:solidFill>
                  <a:srgbClr val="C00000"/>
                </a:solidFill>
                <a:latin typeface="+mj-lt"/>
              </a:rPr>
              <a:t>J.Kwiatkowski</a:t>
            </a:r>
            <a:r>
              <a:rPr lang="pl-PL" sz="1800" dirty="0">
                <a:solidFill>
                  <a:srgbClr val="C00000"/>
                </a:solidFill>
                <a:latin typeface="+mj-lt"/>
              </a:rPr>
              <a:t>)</a:t>
            </a:r>
          </a:p>
          <a:p>
            <a:pPr>
              <a:buFontTx/>
              <a:buChar char="-"/>
            </a:pPr>
            <a:r>
              <a:rPr lang="pl-PL" sz="1800" dirty="0">
                <a:solidFill>
                  <a:srgbClr val="C00000"/>
                </a:solidFill>
                <a:latin typeface="+mj-lt"/>
              </a:rPr>
              <a:t>Utworzenie konta stypendysty w systemie Fundacji (imię, nazwisko, data urodzenia, pesel, adres e-mail, telefon)</a:t>
            </a:r>
          </a:p>
          <a:p>
            <a:pPr>
              <a:buFontTx/>
              <a:buChar char="-"/>
            </a:pPr>
            <a:r>
              <a:rPr lang="pl-PL" sz="1800" dirty="0">
                <a:solidFill>
                  <a:srgbClr val="C00000"/>
                </a:solidFill>
                <a:latin typeface="+mj-lt"/>
              </a:rPr>
              <a:t>Wniosek stypendialny (przesyła Biuro Fundacji w Warszawie)</a:t>
            </a:r>
          </a:p>
          <a:p>
            <a:pPr>
              <a:buFontTx/>
              <a:buChar char="-"/>
            </a:pPr>
            <a:r>
              <a:rPr lang="pl-PL" sz="1800" dirty="0">
                <a:solidFill>
                  <a:srgbClr val="C00000"/>
                </a:solidFill>
                <a:latin typeface="+mj-lt"/>
              </a:rPr>
              <a:t>Załączniki</a:t>
            </a:r>
          </a:p>
          <a:p>
            <a:pPr>
              <a:buFontTx/>
              <a:buChar char="-"/>
            </a:pPr>
            <a:r>
              <a:rPr lang="pl-PL" sz="1800" dirty="0">
                <a:solidFill>
                  <a:srgbClr val="C00000"/>
                </a:solidFill>
                <a:latin typeface="+mj-lt"/>
              </a:rPr>
              <a:t>Przesłanie wniosku do koordynatora</a:t>
            </a:r>
          </a:p>
          <a:p>
            <a:pPr>
              <a:buFontTx/>
              <a:buChar char="-"/>
            </a:pPr>
            <a:r>
              <a:rPr lang="pl-PL" sz="1800" dirty="0">
                <a:solidFill>
                  <a:srgbClr val="C00000"/>
                </a:solidFill>
                <a:latin typeface="+mj-lt"/>
              </a:rPr>
              <a:t>Decyzja Zarządu Fundacji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9B923CC-A5F7-4EDB-B845-9E14A5322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817" y="124691"/>
            <a:ext cx="1955403" cy="195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86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4F73E9-CB72-4B8F-BF08-0631DB80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Szczegółowe informacje i kontakt</a:t>
            </a:r>
          </a:p>
        </p:txBody>
      </p:sp>
      <p:pic>
        <p:nvPicPr>
          <p:cNvPr id="13" name="Symbol zastępczy zawartości 12" descr="Obraz zawierający tekst, osoba, grupa, tłum&#10;&#10;Opis wygenerowany automatycznie">
            <a:extLst>
              <a:ext uri="{FF2B5EF4-FFF2-40B4-BE49-F238E27FC236}">
                <a16:creationId xmlns:a16="http://schemas.microsoft.com/office/drawing/2014/main" id="{94C12B23-7804-4F8D-8573-27955325B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07" y="1568831"/>
            <a:ext cx="9998050" cy="4903907"/>
          </a:xfrm>
        </p:spPr>
      </p:pic>
      <p:sp>
        <p:nvSpPr>
          <p:cNvPr id="14" name="Strzałka: w lewo 13">
            <a:extLst>
              <a:ext uri="{FF2B5EF4-FFF2-40B4-BE49-F238E27FC236}">
                <a16:creationId xmlns:a16="http://schemas.microsoft.com/office/drawing/2014/main" id="{BEAF51FF-1662-4122-B6DE-459594A24773}"/>
              </a:ext>
            </a:extLst>
          </p:cNvPr>
          <p:cNvSpPr/>
          <p:nvPr/>
        </p:nvSpPr>
        <p:spPr>
          <a:xfrm>
            <a:off x="4416136" y="1641764"/>
            <a:ext cx="675409" cy="1246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11252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1DD36D-0123-40B3-8A78-B5477F5C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D41EEB9-0E43-4FFA-B918-F8D33B0FF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814006" cy="5601566"/>
          </a:xfrm>
          <a:prstGeom prst="rect">
            <a:avLst/>
          </a:prstGeom>
        </p:spPr>
      </p:pic>
      <p:sp>
        <p:nvSpPr>
          <p:cNvPr id="6" name="Strzałka: w lewo 5">
            <a:extLst>
              <a:ext uri="{FF2B5EF4-FFF2-40B4-BE49-F238E27FC236}">
                <a16:creationId xmlns:a16="http://schemas.microsoft.com/office/drawing/2014/main" id="{1AF0B338-F359-4155-8950-F325EFCDE02E}"/>
              </a:ext>
            </a:extLst>
          </p:cNvPr>
          <p:cNvSpPr/>
          <p:nvPr/>
        </p:nvSpPr>
        <p:spPr>
          <a:xfrm>
            <a:off x="2244435" y="1738312"/>
            <a:ext cx="1039091" cy="257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38CB043A-A209-49BE-A5A8-22BAE693A546}"/>
              </a:ext>
            </a:extLst>
          </p:cNvPr>
          <p:cNvSpPr/>
          <p:nvPr/>
        </p:nvSpPr>
        <p:spPr>
          <a:xfrm>
            <a:off x="8146473" y="1080655"/>
            <a:ext cx="1101436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1563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FE6E1B-B748-4FE2-91C6-3E8E4915C74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66"/>
          </a:solidFill>
        </p:spPr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sz="2700" dirty="0">
                <a:solidFill>
                  <a:srgbClr val="C00000"/>
                </a:solidFill>
                <a:latin typeface="+mn-lt"/>
              </a:rPr>
              <a:t>Limit miejsc dla naszej Diecezji na rok szkolny 2021/22</a:t>
            </a:r>
            <a:br>
              <a:rPr lang="pl-PL" sz="2700" dirty="0">
                <a:solidFill>
                  <a:srgbClr val="C00000"/>
                </a:solidFill>
                <a:latin typeface="+mn-lt"/>
              </a:rPr>
            </a:br>
            <a:r>
              <a:rPr lang="pl-PL" sz="2700" dirty="0">
                <a:solidFill>
                  <a:srgbClr val="C00000"/>
                </a:solidFill>
                <a:latin typeface="+mn-lt"/>
              </a:rPr>
              <a:t>- mamy ok. 20 miejsc do wykorzystania.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176A972-9F75-425D-A2B0-2F37B0E161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3" y="1638302"/>
            <a:ext cx="11513127" cy="125730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B90F155-ED85-4631-A6FD-711ECBB3C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2133600" cy="2133600"/>
          </a:xfrm>
          <a:prstGeom prst="rect">
            <a:avLst/>
          </a:prstGeom>
        </p:spPr>
      </p:pic>
      <p:pic>
        <p:nvPicPr>
          <p:cNvPr id="9" name="Obraz 8" descr="Obraz zawierający sufit, osoba, wewnątrz, stojące&#10;&#10;Opis wygenerowany automatycznie">
            <a:extLst>
              <a:ext uri="{FF2B5EF4-FFF2-40B4-BE49-F238E27FC236}">
                <a16:creationId xmlns:a16="http://schemas.microsoft.com/office/drawing/2014/main" id="{63F973AE-E2CC-4ED8-AE8E-4F5BE020F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94" y="-209752"/>
            <a:ext cx="4572743" cy="527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00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7BDD5D-717C-4062-A3E3-5AFD6F584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64D3165-D7BD-4C0D-83D9-D33BDE1BC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809"/>
            <a:ext cx="7552504" cy="3714750"/>
          </a:xfrm>
        </p:spPr>
      </p:pic>
      <p:pic>
        <p:nvPicPr>
          <p:cNvPr id="9" name="Obraz 8" descr="Obraz zawierający mapa&#10;&#10;Opis wygenerowany automatycznie">
            <a:extLst>
              <a:ext uri="{FF2B5EF4-FFF2-40B4-BE49-F238E27FC236}">
                <a16:creationId xmlns:a16="http://schemas.microsoft.com/office/drawing/2014/main" id="{0391FB95-6D98-4A7D-A0E9-6C58898B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00" y="2306782"/>
            <a:ext cx="8259096" cy="4494056"/>
          </a:xfrm>
          <a:prstGeom prst="rect">
            <a:avLst/>
          </a:prstGeom>
        </p:spPr>
      </p:pic>
      <p:sp>
        <p:nvSpPr>
          <p:cNvPr id="10" name="Strzałka: w lewo 9">
            <a:extLst>
              <a:ext uri="{FF2B5EF4-FFF2-40B4-BE49-F238E27FC236}">
                <a16:creationId xmlns:a16="http://schemas.microsoft.com/office/drawing/2014/main" id="{04001D57-8DC0-4665-8FAE-459DEB39984F}"/>
              </a:ext>
            </a:extLst>
          </p:cNvPr>
          <p:cNvSpPr/>
          <p:nvPr/>
        </p:nvSpPr>
        <p:spPr>
          <a:xfrm>
            <a:off x="5299364" y="30133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9312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osoba, mężczyzna, sufit, stojące&#10;&#10;Opis wygenerowany automatycznie">
            <a:extLst>
              <a:ext uri="{FF2B5EF4-FFF2-40B4-BE49-F238E27FC236}">
                <a16:creationId xmlns:a16="http://schemas.microsoft.com/office/drawing/2014/main" id="{FFDC84D3-FBA3-425E-B889-8C3B7C9ED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AFD7F06-D1E5-4C5A-BC85-ED17DFC65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1769540"/>
            <a:ext cx="9440034" cy="1828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Dziękuję za uwagę </a:t>
            </a:r>
            <a:r>
              <a:rPr lang="en-US" sz="5400">
                <a:sym typeface="Wingdings" panose="05000000000000000000" pitchFamily="2" charset="2"/>
              </a:rPr>
              <a:t>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296714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33261D"/>
      </a:dk2>
      <a:lt2>
        <a:srgbClr val="E2E3E8"/>
      </a:lt2>
      <a:accent1>
        <a:srgbClr val="B0A145"/>
      </a:accent1>
      <a:accent2>
        <a:srgbClr val="B1703B"/>
      </a:accent2>
      <a:accent3>
        <a:srgbClr val="C3504D"/>
      </a:accent3>
      <a:accent4>
        <a:srgbClr val="B13B69"/>
      </a:accent4>
      <a:accent5>
        <a:srgbClr val="C34DAC"/>
      </a:accent5>
      <a:accent6>
        <a:srgbClr val="973BB1"/>
      </a:accent6>
      <a:hlink>
        <a:srgbClr val="BF3F90"/>
      </a:hlink>
      <a:folHlink>
        <a:srgbClr val="7F7F7F"/>
      </a:folHlink>
    </a:clrScheme>
    <a:fontScheme name="Slate">
      <a:majorFont>
        <a:latin typeface="Georgia Pro Cond Ligh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Speak Pro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291</Words>
  <Application>Microsoft Office PowerPoint</Application>
  <PresentationFormat>Panoramiczny</PresentationFormat>
  <Paragraphs>26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Amasis MT Pro Medium</vt:lpstr>
      <vt:lpstr>Georgia Pro Cond Light</vt:lpstr>
      <vt:lpstr>Speak Pro</vt:lpstr>
      <vt:lpstr>Wingdings 2</vt:lpstr>
      <vt:lpstr>SlateVTI</vt:lpstr>
      <vt:lpstr>Prezentacja programu PowerPoint</vt:lpstr>
      <vt:lpstr>Czym jest FDNT</vt:lpstr>
      <vt:lpstr>Na czym polega wsparcie</vt:lpstr>
      <vt:lpstr>Skąd się biorą stypendyści?</vt:lpstr>
      <vt:lpstr>Szczegółowe informacje i kontakt</vt:lpstr>
      <vt:lpstr>Li</vt:lpstr>
      <vt:lpstr>                  Limit miejsc dla naszej Diecezji na rok szkolny 2021/22 - mamy ok. 20 miejsc do wykorzystania.</vt:lpstr>
      <vt:lpstr>Prezentacja programu PowerPoint</vt:lpstr>
      <vt:lpstr>Dziękuję za uwagę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Jarosław Kwiatkowski</dc:creator>
  <cp:lastModifiedBy>Jarosław Kwiatkowski</cp:lastModifiedBy>
  <cp:revision>1</cp:revision>
  <dcterms:created xsi:type="dcterms:W3CDTF">2021-08-25T16:57:07Z</dcterms:created>
  <dcterms:modified xsi:type="dcterms:W3CDTF">2021-08-25T19:25:37Z</dcterms:modified>
</cp:coreProperties>
</file>