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35"/>
  </p:notesMasterIdLst>
  <p:handoutMasterIdLst>
    <p:handoutMasterId r:id="rId36"/>
  </p:handoutMasterIdLst>
  <p:sldIdLst>
    <p:sldId id="297" r:id="rId2"/>
    <p:sldId id="265" r:id="rId3"/>
    <p:sldId id="282" r:id="rId4"/>
    <p:sldId id="283" r:id="rId5"/>
    <p:sldId id="266" r:id="rId6"/>
    <p:sldId id="284" r:id="rId7"/>
    <p:sldId id="285" r:id="rId8"/>
    <p:sldId id="288" r:id="rId9"/>
    <p:sldId id="287" r:id="rId10"/>
    <p:sldId id="274" r:id="rId11"/>
    <p:sldId id="289" r:id="rId12"/>
    <p:sldId id="267" r:id="rId13"/>
    <p:sldId id="258" r:id="rId14"/>
    <p:sldId id="271" r:id="rId15"/>
    <p:sldId id="286" r:id="rId16"/>
    <p:sldId id="281" r:id="rId17"/>
    <p:sldId id="268" r:id="rId18"/>
    <p:sldId id="291" r:id="rId19"/>
    <p:sldId id="298" r:id="rId20"/>
    <p:sldId id="269" r:id="rId21"/>
    <p:sldId id="272" r:id="rId22"/>
    <p:sldId id="264" r:id="rId23"/>
    <p:sldId id="280" r:id="rId24"/>
    <p:sldId id="273" r:id="rId25"/>
    <p:sldId id="292" r:id="rId26"/>
    <p:sldId id="275" r:id="rId27"/>
    <p:sldId id="293" r:id="rId28"/>
    <p:sldId id="278" r:id="rId29"/>
    <p:sldId id="299" r:id="rId30"/>
    <p:sldId id="295" r:id="rId31"/>
    <p:sldId id="296" r:id="rId32"/>
    <p:sldId id="300" r:id="rId33"/>
    <p:sldId id="294"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476" y="444"/>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C86FEA62-0F81-8A36-056B-0DBC35A231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162DD5F8-2547-DD4A-66E4-B3709ECBCA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98AC00-68C4-4D78-8BBF-05A475A4B27A}" type="datetimeFigureOut">
              <a:rPr lang="pl-PL" smtClean="0"/>
              <a:t>24.01.2023</a:t>
            </a:fld>
            <a:endParaRPr lang="pl-PL"/>
          </a:p>
        </p:txBody>
      </p:sp>
      <p:sp>
        <p:nvSpPr>
          <p:cNvPr id="4" name="Symbol zastępczy stopki 3">
            <a:extLst>
              <a:ext uri="{FF2B5EF4-FFF2-40B4-BE49-F238E27FC236}">
                <a16:creationId xmlns:a16="http://schemas.microsoft.com/office/drawing/2014/main" id="{BF4420B2-216E-C157-47C7-AC20F2913F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CB62F56D-C7A9-BBF2-3E09-5F34FD4823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D555EC-19CD-4092-971A-681C31AE6432}" type="slidenum">
              <a:rPr lang="pl-PL" smtClean="0"/>
              <a:t>‹#›</a:t>
            </a:fld>
            <a:endParaRPr lang="pl-PL"/>
          </a:p>
        </p:txBody>
      </p:sp>
    </p:spTree>
    <p:extLst>
      <p:ext uri="{BB962C8B-B14F-4D97-AF65-F5344CB8AC3E}">
        <p14:creationId xmlns:p14="http://schemas.microsoft.com/office/powerpoint/2010/main" val="1100328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6D3BA-9BAD-45B6-B8FD-B5A4C8E92ADD}" type="datetimeFigureOut">
              <a:rPr lang="pl-PL" smtClean="0"/>
              <a:t>24.01.2023</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36ED0-B940-428D-902D-BBE901ABE7FF}" type="slidenum">
              <a:rPr lang="pl-PL" smtClean="0"/>
              <a:t>‹#›</a:t>
            </a:fld>
            <a:endParaRPr lang="pl-PL"/>
          </a:p>
        </p:txBody>
      </p:sp>
    </p:spTree>
    <p:extLst>
      <p:ext uri="{BB962C8B-B14F-4D97-AF65-F5344CB8AC3E}">
        <p14:creationId xmlns:p14="http://schemas.microsoft.com/office/powerpoint/2010/main" val="994407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9136ED0-B940-428D-902D-BBE901ABE7FF}" type="slidenum">
              <a:rPr lang="pl-PL" smtClean="0"/>
              <a:t>22</a:t>
            </a:fld>
            <a:endParaRPr lang="pl-PL"/>
          </a:p>
        </p:txBody>
      </p:sp>
    </p:spTree>
    <p:extLst>
      <p:ext uri="{BB962C8B-B14F-4D97-AF65-F5344CB8AC3E}">
        <p14:creationId xmlns:p14="http://schemas.microsoft.com/office/powerpoint/2010/main" val="164919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C6FEC3F6-F906-4630-9760-493D34B1E473}" type="datetimeFigureOut">
              <a:rPr lang="pl-PL" smtClean="0"/>
              <a:t>24.01.2023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4B036F1-19B7-429B-8B64-B114D4A2F1F8}" type="slidenum">
              <a:rPr lang="pl-PL" smtClean="0"/>
              <a:t>‹#›</a:t>
            </a:fld>
            <a:endParaRPr lang="pl-PL"/>
          </a:p>
        </p:txBody>
      </p:sp>
    </p:spTree>
    <p:extLst>
      <p:ext uri="{BB962C8B-B14F-4D97-AF65-F5344CB8AC3E}">
        <p14:creationId xmlns:p14="http://schemas.microsoft.com/office/powerpoint/2010/main" val="16494327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6FEC3F6-F906-4630-9760-493D34B1E473}" type="datetimeFigureOut">
              <a:rPr lang="pl-PL" smtClean="0"/>
              <a:t>24.01.2023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4B036F1-19B7-429B-8B64-B114D4A2F1F8}" type="slidenum">
              <a:rPr lang="pl-PL" smtClean="0"/>
              <a:t>‹#›</a:t>
            </a:fld>
            <a:endParaRPr lang="pl-PL"/>
          </a:p>
        </p:txBody>
      </p:sp>
    </p:spTree>
    <p:extLst>
      <p:ext uri="{BB962C8B-B14F-4D97-AF65-F5344CB8AC3E}">
        <p14:creationId xmlns:p14="http://schemas.microsoft.com/office/powerpoint/2010/main" val="12814893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6FEC3F6-F906-4630-9760-493D34B1E473}" type="datetimeFigureOut">
              <a:rPr lang="pl-PL" smtClean="0"/>
              <a:t>24.01.2023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4B036F1-19B7-429B-8B64-B114D4A2F1F8}" type="slidenum">
              <a:rPr lang="pl-PL" smtClean="0"/>
              <a:t>‹#›</a:t>
            </a:fld>
            <a:endParaRPr lang="pl-P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90546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6FEC3F6-F906-4630-9760-493D34B1E473}" type="datetimeFigureOut">
              <a:rPr lang="pl-PL" smtClean="0"/>
              <a:t>24.01.2023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4B036F1-19B7-429B-8B64-B114D4A2F1F8}" type="slidenum">
              <a:rPr lang="pl-PL" smtClean="0"/>
              <a:t>‹#›</a:t>
            </a:fld>
            <a:endParaRPr lang="pl-PL"/>
          </a:p>
        </p:txBody>
      </p:sp>
    </p:spTree>
    <p:extLst>
      <p:ext uri="{BB962C8B-B14F-4D97-AF65-F5344CB8AC3E}">
        <p14:creationId xmlns:p14="http://schemas.microsoft.com/office/powerpoint/2010/main" val="7481704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6FEC3F6-F906-4630-9760-493D34B1E473}" type="datetimeFigureOut">
              <a:rPr lang="pl-PL" smtClean="0"/>
              <a:t>24.01.2023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4B036F1-19B7-429B-8B64-B114D4A2F1F8}" type="slidenum">
              <a:rPr lang="pl-PL" smtClean="0"/>
              <a:t>‹#›</a:t>
            </a:fld>
            <a:endParaRPr lang="pl-P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565402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6FEC3F6-F906-4630-9760-493D34B1E473}" type="datetimeFigureOut">
              <a:rPr lang="pl-PL" smtClean="0"/>
              <a:t>24.01.2023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4B036F1-19B7-429B-8B64-B114D4A2F1F8}" type="slidenum">
              <a:rPr lang="pl-PL" smtClean="0"/>
              <a:t>‹#›</a:t>
            </a:fld>
            <a:endParaRPr lang="pl-PL"/>
          </a:p>
        </p:txBody>
      </p:sp>
    </p:spTree>
    <p:extLst>
      <p:ext uri="{BB962C8B-B14F-4D97-AF65-F5344CB8AC3E}">
        <p14:creationId xmlns:p14="http://schemas.microsoft.com/office/powerpoint/2010/main" val="13666295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6FEC3F6-F906-4630-9760-493D34B1E473}" type="datetimeFigureOut">
              <a:rPr lang="pl-PL" smtClean="0"/>
              <a:t>24.01.2023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4B036F1-19B7-429B-8B64-B114D4A2F1F8}" type="slidenum">
              <a:rPr lang="pl-PL" smtClean="0"/>
              <a:t>‹#›</a:t>
            </a:fld>
            <a:endParaRPr lang="pl-PL"/>
          </a:p>
        </p:txBody>
      </p:sp>
    </p:spTree>
    <p:extLst>
      <p:ext uri="{BB962C8B-B14F-4D97-AF65-F5344CB8AC3E}">
        <p14:creationId xmlns:p14="http://schemas.microsoft.com/office/powerpoint/2010/main" val="39078364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6FEC3F6-F906-4630-9760-493D34B1E473}" type="datetimeFigureOut">
              <a:rPr lang="pl-PL" smtClean="0"/>
              <a:t>24.01.2023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4B036F1-19B7-429B-8B64-B114D4A2F1F8}" type="slidenum">
              <a:rPr lang="pl-PL" smtClean="0"/>
              <a:t>‹#›</a:t>
            </a:fld>
            <a:endParaRPr lang="pl-PL"/>
          </a:p>
        </p:txBody>
      </p:sp>
    </p:spTree>
    <p:extLst>
      <p:ext uri="{BB962C8B-B14F-4D97-AF65-F5344CB8AC3E}">
        <p14:creationId xmlns:p14="http://schemas.microsoft.com/office/powerpoint/2010/main" val="20339642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6FEC3F6-F906-4630-9760-493D34B1E473}" type="datetimeFigureOut">
              <a:rPr lang="pl-PL" smtClean="0"/>
              <a:t>24.01.2023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4B036F1-19B7-429B-8B64-B114D4A2F1F8}" type="slidenum">
              <a:rPr lang="pl-PL" smtClean="0"/>
              <a:t>‹#›</a:t>
            </a:fld>
            <a:endParaRPr lang="pl-PL"/>
          </a:p>
        </p:txBody>
      </p:sp>
    </p:spTree>
    <p:extLst>
      <p:ext uri="{BB962C8B-B14F-4D97-AF65-F5344CB8AC3E}">
        <p14:creationId xmlns:p14="http://schemas.microsoft.com/office/powerpoint/2010/main" val="10778427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6FEC3F6-F906-4630-9760-493D34B1E473}" type="datetimeFigureOut">
              <a:rPr lang="pl-PL" smtClean="0"/>
              <a:t>24.01.2023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4B036F1-19B7-429B-8B64-B114D4A2F1F8}" type="slidenum">
              <a:rPr lang="pl-PL" smtClean="0"/>
              <a:t>‹#›</a:t>
            </a:fld>
            <a:endParaRPr lang="pl-PL"/>
          </a:p>
        </p:txBody>
      </p:sp>
    </p:spTree>
    <p:extLst>
      <p:ext uri="{BB962C8B-B14F-4D97-AF65-F5344CB8AC3E}">
        <p14:creationId xmlns:p14="http://schemas.microsoft.com/office/powerpoint/2010/main" val="23857217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C6FEC3F6-F906-4630-9760-493D34B1E473}" type="datetimeFigureOut">
              <a:rPr lang="pl-PL" smtClean="0"/>
              <a:t>24.01.2023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4B036F1-19B7-429B-8B64-B114D4A2F1F8}" type="slidenum">
              <a:rPr lang="pl-PL" smtClean="0"/>
              <a:t>‹#›</a:t>
            </a:fld>
            <a:endParaRPr lang="pl-PL"/>
          </a:p>
        </p:txBody>
      </p:sp>
    </p:spTree>
    <p:extLst>
      <p:ext uri="{BB962C8B-B14F-4D97-AF65-F5344CB8AC3E}">
        <p14:creationId xmlns:p14="http://schemas.microsoft.com/office/powerpoint/2010/main" val="38585602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C6FEC3F6-F906-4630-9760-493D34B1E473}" type="datetimeFigureOut">
              <a:rPr lang="pl-PL" smtClean="0"/>
              <a:t>24.01.2023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F4B036F1-19B7-429B-8B64-B114D4A2F1F8}" type="slidenum">
              <a:rPr lang="pl-PL" smtClean="0"/>
              <a:t>‹#›</a:t>
            </a:fld>
            <a:endParaRPr lang="pl-PL"/>
          </a:p>
        </p:txBody>
      </p:sp>
    </p:spTree>
    <p:extLst>
      <p:ext uri="{BB962C8B-B14F-4D97-AF65-F5344CB8AC3E}">
        <p14:creationId xmlns:p14="http://schemas.microsoft.com/office/powerpoint/2010/main" val="10358039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2329" y="286411"/>
            <a:ext cx="10795271" cy="666089"/>
          </a:xfrm>
        </p:spPr>
        <p:txBody>
          <a:bodyPr>
            <a:normAutofit/>
          </a:bodyPr>
          <a:lstStyle>
            <a:lvl1pPr algn="ctr">
              <a:defRPr sz="2400">
                <a:solidFill>
                  <a:schemeClr val="tx1"/>
                </a:solidFill>
              </a:defRPr>
            </a:lvl1p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W AUREOLI CODZIENNOŚCI I ŚWIĘTOŚCI</a:t>
            </a:r>
            <a:endParaRPr lang="en-US" dirty="0"/>
          </a:p>
        </p:txBody>
      </p:sp>
      <p:sp>
        <p:nvSpPr>
          <p:cNvPr id="3" name="Date Placeholder 2"/>
          <p:cNvSpPr>
            <a:spLocks noGrp="1"/>
          </p:cNvSpPr>
          <p:nvPr>
            <p:ph type="dt" sz="half" idx="10"/>
          </p:nvPr>
        </p:nvSpPr>
        <p:spPr/>
        <p:txBody>
          <a:bodyPr/>
          <a:lstStyle/>
          <a:p>
            <a:fld id="{C6FEC3F6-F906-4630-9760-493D34B1E473}" type="datetimeFigureOut">
              <a:rPr lang="pl-PL" smtClean="0"/>
              <a:t>24.01.2023</a:t>
            </a:fld>
            <a:endParaRPr lang="pl-PL"/>
          </a:p>
        </p:txBody>
      </p:sp>
      <p:sp>
        <p:nvSpPr>
          <p:cNvPr id="4" name="Footer Placeholder 3"/>
          <p:cNvSpPr>
            <a:spLocks noGrp="1"/>
          </p:cNvSpPr>
          <p:nvPr>
            <p:ph type="ftr" sz="quarter" idx="11"/>
          </p:nvPr>
        </p:nvSpPr>
        <p:spPr/>
        <p:txBody>
          <a:bodyPr/>
          <a:lstStyle/>
          <a:p>
            <a:r>
              <a:rPr lang="pl-PL" dirty="0" err="1"/>
              <a:t>dasdasd</a:t>
            </a:r>
            <a:r>
              <a:rPr lang="pl-PL" sz="2000" dirty="0" err="1"/>
              <a:t>a</a:t>
            </a:r>
            <a:r>
              <a:rPr lang="pl-PL" sz="2400" dirty="0" err="1"/>
              <a:t>sd</a:t>
            </a:r>
            <a:r>
              <a:rPr lang="pl-PL" sz="2800" dirty="0" err="1"/>
              <a:t>as</a:t>
            </a:r>
            <a:r>
              <a:rPr lang="pl-PL" sz="3200" dirty="0" err="1"/>
              <a:t>d</a:t>
            </a:r>
            <a:r>
              <a:rPr lang="pl-PL" sz="3600" dirty="0" err="1"/>
              <a:t>asd</a:t>
            </a:r>
            <a:r>
              <a:rPr lang="pl-PL" sz="4000" dirty="0" err="1"/>
              <a:t>as</a:t>
            </a:r>
            <a:r>
              <a:rPr lang="pl-PL" sz="4400" dirty="0" err="1"/>
              <a:t>da</a:t>
            </a:r>
            <a:r>
              <a:rPr lang="pl-PL" sz="4800" dirty="0" err="1"/>
              <a:t>sd</a:t>
            </a:r>
            <a:r>
              <a:rPr lang="pl-PL" sz="5400" dirty="0" err="1"/>
              <a:t>d</a:t>
            </a:r>
            <a:endParaRPr lang="pl-PL" dirty="0"/>
          </a:p>
        </p:txBody>
      </p:sp>
      <p:sp>
        <p:nvSpPr>
          <p:cNvPr id="5" name="Slide Number Placeholder 4"/>
          <p:cNvSpPr>
            <a:spLocks noGrp="1"/>
          </p:cNvSpPr>
          <p:nvPr>
            <p:ph type="sldNum" sz="quarter" idx="12"/>
          </p:nvPr>
        </p:nvSpPr>
        <p:spPr/>
        <p:txBody>
          <a:bodyPr/>
          <a:lstStyle/>
          <a:p>
            <a:fld id="{F4B036F1-19B7-429B-8B64-B114D4A2F1F8}" type="slidenum">
              <a:rPr lang="pl-PL" smtClean="0"/>
              <a:t>‹#›</a:t>
            </a:fld>
            <a:endParaRPr lang="pl-PL"/>
          </a:p>
        </p:txBody>
      </p:sp>
    </p:spTree>
    <p:extLst>
      <p:ext uri="{BB962C8B-B14F-4D97-AF65-F5344CB8AC3E}">
        <p14:creationId xmlns:p14="http://schemas.microsoft.com/office/powerpoint/2010/main" val="1200698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EC3F6-F906-4630-9760-493D34B1E473}" type="datetimeFigureOut">
              <a:rPr lang="pl-PL" smtClean="0"/>
              <a:t>24.01.2023</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F4B036F1-19B7-429B-8B64-B114D4A2F1F8}" type="slidenum">
              <a:rPr lang="pl-PL" smtClean="0"/>
              <a:t>‹#›</a:t>
            </a:fld>
            <a:endParaRPr lang="pl-PL"/>
          </a:p>
        </p:txBody>
      </p:sp>
    </p:spTree>
    <p:extLst>
      <p:ext uri="{BB962C8B-B14F-4D97-AF65-F5344CB8AC3E}">
        <p14:creationId xmlns:p14="http://schemas.microsoft.com/office/powerpoint/2010/main" val="32266957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C6FEC3F6-F906-4630-9760-493D34B1E473}" type="datetimeFigureOut">
              <a:rPr lang="pl-PL" smtClean="0"/>
              <a:t>24.01.2023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4B036F1-19B7-429B-8B64-B114D4A2F1F8}" type="slidenum">
              <a:rPr lang="pl-PL" smtClean="0"/>
              <a:t>‹#›</a:t>
            </a:fld>
            <a:endParaRPr lang="pl-PL"/>
          </a:p>
        </p:txBody>
      </p:sp>
    </p:spTree>
    <p:extLst>
      <p:ext uri="{BB962C8B-B14F-4D97-AF65-F5344CB8AC3E}">
        <p14:creationId xmlns:p14="http://schemas.microsoft.com/office/powerpoint/2010/main" val="5404453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C6FEC3F6-F906-4630-9760-493D34B1E473}" type="datetimeFigureOut">
              <a:rPr lang="pl-PL" smtClean="0"/>
              <a:t>24.01.2023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4B036F1-19B7-429B-8B64-B114D4A2F1F8}" type="slidenum">
              <a:rPr lang="pl-PL" smtClean="0"/>
              <a:t>‹#›</a:t>
            </a:fld>
            <a:endParaRPr lang="pl-PL"/>
          </a:p>
        </p:txBody>
      </p:sp>
    </p:spTree>
    <p:extLst>
      <p:ext uri="{BB962C8B-B14F-4D97-AF65-F5344CB8AC3E}">
        <p14:creationId xmlns:p14="http://schemas.microsoft.com/office/powerpoint/2010/main" val="36860336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0" y="133616"/>
            <a:ext cx="12188824" cy="1320800"/>
          </a:xfrm>
          <a:prstGeom prst="rect">
            <a:avLst/>
          </a:prstGeom>
        </p:spPr>
        <p:txBody>
          <a:bodyPr vert="horz" lIns="91440" tIns="45720" rIns="91440" bIns="45720" rtlCol="0" anchor="t">
            <a:normAutofit/>
          </a:bodyPr>
          <a:lstStyle/>
          <a:p>
            <a:r>
              <a:rPr lang="pl-PL" dirty="0"/>
              <a:t>„W AUREOLI CODZIENNOŚCI I ŚWIĘTOŚCI”</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6FEC3F6-F906-4630-9760-493D34B1E473}" type="datetimeFigureOut">
              <a:rPr lang="pl-PL" smtClean="0"/>
              <a:t>24.01.2023</a:t>
            </a:fld>
            <a:endParaRPr lang="pl-P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4B036F1-19B7-429B-8B64-B114D4A2F1F8}" type="slidenum">
              <a:rPr lang="pl-PL" smtClean="0"/>
              <a:t>‹#›</a:t>
            </a:fld>
            <a:endParaRPr lang="pl-PL"/>
          </a:p>
        </p:txBody>
      </p:sp>
    </p:spTree>
    <p:extLst>
      <p:ext uri="{BB962C8B-B14F-4D97-AF65-F5344CB8AC3E}">
        <p14:creationId xmlns:p14="http://schemas.microsoft.com/office/powerpoint/2010/main" val="188609125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457200" rtl="0" eaLnBrk="1" latinLnBrk="0" hangingPunct="1">
        <a:spcBef>
          <a:spcPct val="0"/>
        </a:spcBef>
        <a:buNone/>
        <a:defRPr sz="32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qAp02AZnBts?start=19&amp;feature=oembed"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nS5jECioSBc" TargetMode="External"/><Relationship Id="rId2" Type="http://schemas.openxmlformats.org/officeDocument/2006/relationships/slideLayout" Target="../slideLayouts/slideLayout2.xml"/><Relationship Id="rId1" Type="http://schemas.openxmlformats.org/officeDocument/2006/relationships/video" Target="https://www.youtube.com/embed/nS5jECioSBc?feature=oembed" TargetMode="Externa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3.xml"/><Relationship Id="rId1" Type="http://schemas.openxmlformats.org/officeDocument/2006/relationships/video" Target="https://www.youtube.com/embed/XvX2IHjIji0?start=18&amp;feature=oembed"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BE47415-2026-7230-1383-DF6827F6F59E}"/>
              </a:ext>
            </a:extLst>
          </p:cNvPr>
          <p:cNvSpPr>
            <a:spLocks noGrp="1"/>
          </p:cNvSpPr>
          <p:nvPr>
            <p:ph type="title"/>
          </p:nvPr>
        </p:nvSpPr>
        <p:spPr>
          <a:xfrm>
            <a:off x="251616" y="547480"/>
            <a:ext cx="5246388" cy="1320800"/>
          </a:xfrm>
        </p:spPr>
        <p:txBody>
          <a:bodyPr>
            <a:normAutofit/>
          </a:bodyPr>
          <a:lstStyle/>
          <a:p>
            <a:r>
              <a:rPr lang="pl-PL" dirty="0">
                <a:solidFill>
                  <a:schemeClr val="tx1"/>
                </a:solidFill>
              </a:rPr>
              <a:t>BŁ. KS. STEFAN FRELICHOWSKI</a:t>
            </a:r>
          </a:p>
        </p:txBody>
      </p:sp>
      <p:pic>
        <p:nvPicPr>
          <p:cNvPr id="4" name="Obraz 3">
            <a:extLst>
              <a:ext uri="{FF2B5EF4-FFF2-40B4-BE49-F238E27FC236}">
                <a16:creationId xmlns:a16="http://schemas.microsoft.com/office/drawing/2014/main" id="{91742E07-0C0E-C0DA-224B-B47E2ABDD7C9}"/>
              </a:ext>
            </a:extLst>
          </p:cNvPr>
          <p:cNvPicPr>
            <a:picLocks noChangeAspect="1"/>
          </p:cNvPicPr>
          <p:nvPr/>
        </p:nvPicPr>
        <p:blipFill rotWithShape="1">
          <a:blip r:embed="rId2"/>
          <a:srcRect b="9033"/>
          <a:stretch/>
        </p:blipFill>
        <p:spPr>
          <a:xfrm>
            <a:off x="5498004" y="309769"/>
            <a:ext cx="4933104" cy="6238461"/>
          </a:xfrm>
          <a:prstGeom prst="rect">
            <a:avLst/>
          </a:prstGeom>
        </p:spPr>
      </p:pic>
    </p:spTree>
    <p:extLst>
      <p:ext uri="{BB962C8B-B14F-4D97-AF65-F5344CB8AC3E}">
        <p14:creationId xmlns:p14="http://schemas.microsoft.com/office/powerpoint/2010/main" val="35532231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F6F8B2-CA57-6AF8-23B7-B1683C36F239}"/>
              </a:ext>
            </a:extLst>
          </p:cNvPr>
          <p:cNvSpPr>
            <a:spLocks noGrp="1"/>
          </p:cNvSpPr>
          <p:nvPr>
            <p:ph type="ctrTitle"/>
          </p:nvPr>
        </p:nvSpPr>
        <p:spPr>
          <a:xfrm>
            <a:off x="1570892" y="195454"/>
            <a:ext cx="9144000" cy="2387600"/>
          </a:xfrm>
        </p:spPr>
        <p:txBody>
          <a:bodyPr>
            <a:normAutofit/>
          </a:bodyPr>
          <a:lstStyle/>
          <a:p>
            <a:r>
              <a:rPr lang="pl-PL" sz="2800" dirty="0">
                <a:solidFill>
                  <a:schemeClr val="tx1"/>
                </a:solidFill>
                <a:latin typeface="+mn-lt"/>
              </a:rPr>
              <a:t>14 marca 1937 roku przyjął święcenia kapłańskie z rąk biskupa chełmińskiego Stanisława Wojciecha Okoniewskiego. Na obrazku prymicyjnym umieścił słowa: „Przez krzyż cierpień i życia szarego – z Chrystusem – do chwały zmartwychwstania”.</a:t>
            </a:r>
          </a:p>
        </p:txBody>
      </p:sp>
      <p:pic>
        <p:nvPicPr>
          <p:cNvPr id="4" name="Obraz 3">
            <a:extLst>
              <a:ext uri="{FF2B5EF4-FFF2-40B4-BE49-F238E27FC236}">
                <a16:creationId xmlns:a16="http://schemas.microsoft.com/office/drawing/2014/main" id="{030FA0C5-ABCF-793B-EE37-2C57AC1710A8}"/>
              </a:ext>
            </a:extLst>
          </p:cNvPr>
          <p:cNvPicPr>
            <a:picLocks noChangeAspect="1"/>
          </p:cNvPicPr>
          <p:nvPr/>
        </p:nvPicPr>
        <p:blipFill>
          <a:blip r:embed="rId2"/>
          <a:stretch>
            <a:fillRect/>
          </a:stretch>
        </p:blipFill>
        <p:spPr>
          <a:xfrm>
            <a:off x="3721334" y="2729132"/>
            <a:ext cx="5841765" cy="4980241"/>
          </a:xfrm>
          <a:prstGeom prst="rect">
            <a:avLst/>
          </a:prstGeom>
        </p:spPr>
      </p:pic>
    </p:spTree>
    <p:extLst>
      <p:ext uri="{BB962C8B-B14F-4D97-AF65-F5344CB8AC3E}">
        <p14:creationId xmlns:p14="http://schemas.microsoft.com/office/powerpoint/2010/main" val="10162182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6AE1A7-D5C5-ACF9-94D8-FC7947A1A457}"/>
              </a:ext>
            </a:extLst>
          </p:cNvPr>
          <p:cNvSpPr>
            <a:spLocks noGrp="1"/>
          </p:cNvSpPr>
          <p:nvPr>
            <p:ph type="title"/>
          </p:nvPr>
        </p:nvSpPr>
        <p:spPr>
          <a:xfrm>
            <a:off x="890338" y="640080"/>
            <a:ext cx="3734014" cy="3566160"/>
          </a:xfrm>
        </p:spPr>
        <p:txBody>
          <a:bodyPr vert="horz" lIns="91440" tIns="45720" rIns="91440" bIns="45720" rtlCol="0" anchor="b">
            <a:normAutofit fontScale="90000"/>
          </a:bodyPr>
          <a:lstStyle/>
          <a:p>
            <a:r>
              <a:rPr lang="en-US" sz="5000" dirty="0" err="1">
                <a:latin typeface="+mn-lt"/>
              </a:rPr>
              <a:t>Przed</a:t>
            </a:r>
            <a:r>
              <a:rPr lang="en-US" sz="5000" dirty="0">
                <a:latin typeface="+mn-lt"/>
              </a:rPr>
              <a:t> </a:t>
            </a:r>
            <a:r>
              <a:rPr lang="en-US" sz="5000" dirty="0" err="1">
                <a:latin typeface="+mn-lt"/>
              </a:rPr>
              <a:t>rozpoczęciem</a:t>
            </a:r>
            <a:r>
              <a:rPr lang="en-US" sz="5000" dirty="0">
                <a:latin typeface="+mn-lt"/>
              </a:rPr>
              <a:t> </a:t>
            </a:r>
            <a:r>
              <a:rPr lang="en-US" sz="5000" dirty="0" err="1">
                <a:latin typeface="+mn-lt"/>
              </a:rPr>
              <a:t>Mszy</a:t>
            </a:r>
            <a:r>
              <a:rPr lang="en-US" sz="5000" dirty="0">
                <a:latin typeface="+mn-lt"/>
              </a:rPr>
              <a:t> </a:t>
            </a:r>
            <a:r>
              <a:rPr lang="en-US" sz="5000" dirty="0" err="1">
                <a:latin typeface="+mn-lt"/>
              </a:rPr>
              <a:t>św</a:t>
            </a:r>
            <a:r>
              <a:rPr lang="en-US" sz="5000" dirty="0">
                <a:latin typeface="+mn-lt"/>
              </a:rPr>
              <a:t>. </a:t>
            </a:r>
            <a:r>
              <a:rPr lang="en-US" sz="5000" dirty="0" err="1">
                <a:latin typeface="+mn-lt"/>
              </a:rPr>
              <a:t>prymicyjnej</a:t>
            </a:r>
            <a:r>
              <a:rPr lang="en-US" sz="5000" dirty="0">
                <a:latin typeface="+mn-lt"/>
              </a:rPr>
              <a:t>.</a:t>
            </a:r>
          </a:p>
        </p:txBody>
      </p:sp>
      <p:pic>
        <p:nvPicPr>
          <p:cNvPr id="4" name="Obraz 3">
            <a:extLst>
              <a:ext uri="{FF2B5EF4-FFF2-40B4-BE49-F238E27FC236}">
                <a16:creationId xmlns:a16="http://schemas.microsoft.com/office/drawing/2014/main" id="{DDF563E8-4F7B-7EF1-76BC-BC8F14309007}"/>
              </a:ext>
            </a:extLst>
          </p:cNvPr>
          <p:cNvPicPr>
            <a:picLocks noChangeAspect="1"/>
          </p:cNvPicPr>
          <p:nvPr/>
        </p:nvPicPr>
        <p:blipFill rotWithShape="1">
          <a:blip r:embed="rId2"/>
          <a:srcRect r="3781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364064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id="{F563FFC7-5F9B-48A1-922E-45A63B7F23CE}"/>
              </a:ext>
            </a:extLst>
          </p:cNvPr>
          <p:cNvSpPr>
            <a:spLocks noGrp="1"/>
          </p:cNvSpPr>
          <p:nvPr>
            <p:ph idx="1"/>
          </p:nvPr>
        </p:nvSpPr>
        <p:spPr>
          <a:xfrm>
            <a:off x="842597" y="533400"/>
            <a:ext cx="9673003" cy="5829299"/>
          </a:xfrm>
        </p:spPr>
        <p:txBody>
          <a:bodyPr>
            <a:normAutofit/>
          </a:bodyPr>
          <a:lstStyle/>
          <a:p>
            <a:pPr marL="0" indent="0">
              <a:buNone/>
            </a:pPr>
            <a:r>
              <a:rPr lang="pl-PL" sz="2800" b="0" i="0" dirty="0">
                <a:effectLst/>
              </a:rPr>
              <a:t>Zaraz po poświęceniach kapłańskich biskup Okoniewski mianował go swoim kapelanem. Dla młodego, pełnego zapału apostolskiego i chęci do pracy w duszpasterstwie parafialnym kapłana ta decyzja nie była łatwą do przyjęcia. Pałac biskupi… Dla wielu taka nominacja mogłaby być wyróżnieniem, pierwszym krokiem na drodze kościelnej kariery. Bliskość biskupa, kontakty uprzywilejowane z ludźmi znaczącymi i wpływowymi… Dla wielu, ale nie dla Wicka… On chciał być księdzem, duszpasterzem. Chciał być wśród ludzi, być im bratem i ojcem. Wygłaszać kazania, sprawować sakramenty, organizować grupy duszpasterskie, wychodzić z młodzieżą na wyprawy na łono natury, wrócić do harcerstwa.</a:t>
            </a:r>
            <a:endParaRPr lang="pl-PL" sz="2800"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002713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609EDA-39ED-4D38-8B21-341F01885DA3}"/>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pl-PL" sz="3600" dirty="0">
                <a:solidFill>
                  <a:schemeClr val="tx1">
                    <a:lumMod val="85000"/>
                    <a:lumOff val="15000"/>
                  </a:schemeClr>
                </a:solidFill>
                <a:latin typeface="+mn-lt"/>
              </a:rPr>
              <a:t>Harcerstwo – wielka pasja</a:t>
            </a:r>
            <a:endParaRPr lang="en-US" sz="3600" dirty="0">
              <a:solidFill>
                <a:schemeClr val="tx1">
                  <a:lumMod val="85000"/>
                  <a:lumOff val="15000"/>
                </a:schemeClr>
              </a:solidFill>
              <a:latin typeface="+mn-lt"/>
            </a:endParaRPr>
          </a:p>
        </p:txBody>
      </p:sp>
      <p:pic>
        <p:nvPicPr>
          <p:cNvPr id="4" name="Symbol zastępczy zawartości 3">
            <a:extLst>
              <a:ext uri="{FF2B5EF4-FFF2-40B4-BE49-F238E27FC236}">
                <a16:creationId xmlns:a16="http://schemas.microsoft.com/office/drawing/2014/main" id="{7103B1E2-66F6-6151-30F7-A2AA38EA6424}"/>
              </a:ext>
            </a:extLst>
          </p:cNvPr>
          <p:cNvPicPr>
            <a:picLocks noGrp="1" noChangeAspect="1"/>
          </p:cNvPicPr>
          <p:nvPr>
            <p:ph idx="1"/>
          </p:nvPr>
        </p:nvPicPr>
        <p:blipFill>
          <a:blip r:embed="rId2"/>
          <a:stretch>
            <a:fillRect/>
          </a:stretch>
        </p:blipFill>
        <p:spPr>
          <a:xfrm>
            <a:off x="4881716" y="723147"/>
            <a:ext cx="3024034" cy="4310857"/>
          </a:xfrm>
          <a:prstGeom prst="rect">
            <a:avLst/>
          </a:prstGeom>
        </p:spPr>
      </p:pic>
    </p:spTree>
    <p:extLst>
      <p:ext uri="{BB962C8B-B14F-4D97-AF65-F5344CB8AC3E}">
        <p14:creationId xmlns:p14="http://schemas.microsoft.com/office/powerpoint/2010/main" val="42333834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406F0B4-D56C-8CDD-F624-E5C925BE300A}"/>
              </a:ext>
            </a:extLst>
          </p:cNvPr>
          <p:cNvSpPr>
            <a:spLocks noGrp="1"/>
          </p:cNvSpPr>
          <p:nvPr>
            <p:ph idx="1"/>
          </p:nvPr>
        </p:nvSpPr>
        <p:spPr>
          <a:xfrm>
            <a:off x="4965431" y="2438400"/>
            <a:ext cx="6586489" cy="3785419"/>
          </a:xfrm>
        </p:spPr>
        <p:txBody>
          <a:bodyPr>
            <a:normAutofit fontScale="92500"/>
          </a:bodyPr>
          <a:lstStyle/>
          <a:p>
            <a:r>
              <a:rPr lang="pl-PL" sz="2800" dirty="0"/>
              <a:t>Do harcerstwa wstąpił w wieku 14 lat. Dzięki zachowanemu „Pamiętnikowi”, który systematycznie pisał możemy poznać jego najgłębsze myśli. Pisał m.in.: „Muszę sobie wyrobić silny charakter, wolę nieugiętą. Będę uparty - tak uparty, jak byli święci. Muszę dążyć do cząstki świętości, być dobrym chrześcijaninem”.</a:t>
            </a:r>
            <a:endParaRPr lang="en-US" sz="2800" dirty="0"/>
          </a:p>
        </p:txBody>
      </p:sp>
      <p:pic>
        <p:nvPicPr>
          <p:cNvPr id="4" name="Symbol zastępczy zawartości 3" descr="Obraz zawierający tekst&#10;&#10;Opis wygenerowany automatycznie">
            <a:extLst>
              <a:ext uri="{FF2B5EF4-FFF2-40B4-BE49-F238E27FC236}">
                <a16:creationId xmlns:a16="http://schemas.microsoft.com/office/drawing/2014/main" id="{D6DCD6DB-6D74-66EC-4A31-57F6F65B5E36}"/>
              </a:ext>
            </a:extLst>
          </p:cNvPr>
          <p:cNvPicPr>
            <a:picLocks noChangeAspect="1"/>
          </p:cNvPicPr>
          <p:nvPr/>
        </p:nvPicPr>
        <p:blipFill rotWithShape="1">
          <a:blip r:embed="rId2"/>
          <a:srcRect t="8720" r="-1" b="2513"/>
          <a:stretch/>
        </p:blipFill>
        <p:spPr>
          <a:xfrm>
            <a:off x="20" y="10"/>
            <a:ext cx="4635571" cy="6857990"/>
          </a:xfrm>
          <a:prstGeom prst="rect">
            <a:avLst/>
          </a:prstGeom>
          <a:effectLst/>
        </p:spPr>
      </p:pic>
    </p:spTree>
    <p:extLst>
      <p:ext uri="{BB962C8B-B14F-4D97-AF65-F5344CB8AC3E}">
        <p14:creationId xmlns:p14="http://schemas.microsoft.com/office/powerpoint/2010/main" val="6692976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8DDB519-B3F0-AE6A-294D-B0247F607462}"/>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pl-PL" sz="4400" kern="1200" dirty="0">
                <a:solidFill>
                  <a:schemeClr val="tx1"/>
                </a:solidFill>
                <a:latin typeface="+mn-lt"/>
                <a:ea typeface="+mj-ea"/>
                <a:cs typeface="+mj-cs"/>
              </a:rPr>
              <a:t>Kartka z pamiętnika, który pisał w młodości.</a:t>
            </a:r>
            <a:br>
              <a:rPr lang="pl-PL" sz="4400" kern="1200" dirty="0">
                <a:solidFill>
                  <a:schemeClr val="tx1"/>
                </a:solidFill>
                <a:latin typeface="+mn-lt"/>
                <a:ea typeface="+mj-ea"/>
                <a:cs typeface="+mj-cs"/>
              </a:rPr>
            </a:br>
            <a:br>
              <a:rPr lang="pl-PL" sz="4400" kern="1200" dirty="0">
                <a:solidFill>
                  <a:schemeClr val="tx1"/>
                </a:solidFill>
                <a:latin typeface="+mj-lt"/>
                <a:ea typeface="+mj-ea"/>
                <a:cs typeface="+mj-cs"/>
              </a:rPr>
            </a:br>
            <a:endParaRPr lang="en-US" sz="4400" kern="1200" dirty="0">
              <a:solidFill>
                <a:schemeClr val="tx1"/>
              </a:solidFill>
              <a:latin typeface="+mj-lt"/>
              <a:ea typeface="+mj-ea"/>
              <a:cs typeface="+mj-cs"/>
            </a:endParaRPr>
          </a:p>
        </p:txBody>
      </p:sp>
      <p:pic>
        <p:nvPicPr>
          <p:cNvPr id="4" name="Obraz 3" descr="Obraz zawierający tekst&#10;&#10;Opis wygenerowany automatycznie">
            <a:extLst>
              <a:ext uri="{FF2B5EF4-FFF2-40B4-BE49-F238E27FC236}">
                <a16:creationId xmlns:a16="http://schemas.microsoft.com/office/drawing/2014/main" id="{8F2D88F4-A760-AA09-F7C6-620913BA0320}"/>
              </a:ext>
            </a:extLst>
          </p:cNvPr>
          <p:cNvPicPr>
            <a:picLocks noChangeAspect="1"/>
          </p:cNvPicPr>
          <p:nvPr/>
        </p:nvPicPr>
        <p:blipFill>
          <a:blip r:embed="rId2"/>
          <a:stretch>
            <a:fillRect/>
          </a:stretch>
        </p:blipFill>
        <p:spPr>
          <a:xfrm>
            <a:off x="6932533" y="643467"/>
            <a:ext cx="4289720" cy="5571066"/>
          </a:xfrm>
          <a:prstGeom prst="rect">
            <a:avLst/>
          </a:prstGeom>
        </p:spPr>
      </p:pic>
    </p:spTree>
    <p:extLst>
      <p:ext uri="{BB962C8B-B14F-4D97-AF65-F5344CB8AC3E}">
        <p14:creationId xmlns:p14="http://schemas.microsoft.com/office/powerpoint/2010/main" val="9157620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A7C3D64B-AD6A-FDCF-3A2A-49E8CA7A6CC3}"/>
              </a:ext>
            </a:extLst>
          </p:cNvPr>
          <p:cNvPicPr>
            <a:picLocks noChangeAspect="1"/>
          </p:cNvPicPr>
          <p:nvPr/>
        </p:nvPicPr>
        <p:blipFill>
          <a:blip r:embed="rId2"/>
          <a:stretch>
            <a:fillRect/>
          </a:stretch>
        </p:blipFill>
        <p:spPr>
          <a:xfrm>
            <a:off x="139691" y="610038"/>
            <a:ext cx="10134739" cy="3475966"/>
          </a:xfrm>
          <a:prstGeom prst="rect">
            <a:avLst/>
          </a:prstGeom>
        </p:spPr>
      </p:pic>
      <p:sp>
        <p:nvSpPr>
          <p:cNvPr id="3" name="Symbol zastępczy zawartości 2">
            <a:extLst>
              <a:ext uri="{FF2B5EF4-FFF2-40B4-BE49-F238E27FC236}">
                <a16:creationId xmlns:a16="http://schemas.microsoft.com/office/drawing/2014/main" id="{96ED63E6-3B9D-6DE1-5F5D-23A25A2388A8}"/>
              </a:ext>
            </a:extLst>
          </p:cNvPr>
          <p:cNvSpPr>
            <a:spLocks noGrp="1"/>
          </p:cNvSpPr>
          <p:nvPr>
            <p:ph idx="1"/>
          </p:nvPr>
        </p:nvSpPr>
        <p:spPr>
          <a:xfrm>
            <a:off x="838200" y="2700997"/>
            <a:ext cx="10515600" cy="3475966"/>
          </a:xfrm>
        </p:spPr>
        <p:txBody>
          <a:bodyPr/>
          <a:lstStyle/>
          <a:p>
            <a:r>
              <a:rPr lang="pl-PL" dirty="0"/>
              <a:t> </a:t>
            </a:r>
          </a:p>
          <a:p>
            <a:endParaRPr lang="pl-PL" dirty="0"/>
          </a:p>
          <a:p>
            <a:endParaRPr lang="pl-PL" dirty="0"/>
          </a:p>
          <a:p>
            <a:endParaRPr lang="pl-PL" dirty="0"/>
          </a:p>
          <a:p>
            <a:endParaRPr lang="pl-PL" dirty="0"/>
          </a:p>
          <a:p>
            <a:r>
              <a:rPr lang="pl-PL" sz="2400" dirty="0"/>
              <a:t>„Chcę być prawdziwym harcerzem. Postępować tak w życiu, jak mi nakazuje myśl i sumienie. Daj mi tę łaskę. Ja z nią współdziałać będę”. </a:t>
            </a:r>
          </a:p>
        </p:txBody>
      </p:sp>
    </p:spTree>
    <p:extLst>
      <p:ext uri="{BB962C8B-B14F-4D97-AF65-F5344CB8AC3E}">
        <p14:creationId xmlns:p14="http://schemas.microsoft.com/office/powerpoint/2010/main" val="31252905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id="{EC3C62B8-7BE9-4634-BD90-103224E40B59}"/>
              </a:ext>
            </a:extLst>
          </p:cNvPr>
          <p:cNvSpPr>
            <a:spLocks noGrp="1"/>
          </p:cNvSpPr>
          <p:nvPr>
            <p:ph idx="1"/>
          </p:nvPr>
        </p:nvSpPr>
        <p:spPr>
          <a:xfrm>
            <a:off x="842597" y="762000"/>
            <a:ext cx="9673003" cy="5666153"/>
          </a:xfrm>
        </p:spPr>
        <p:txBody>
          <a:bodyPr>
            <a:normAutofit/>
          </a:bodyPr>
          <a:lstStyle/>
          <a:p>
            <a:pPr fontAlgn="base">
              <a:lnSpc>
                <a:spcPct val="90000"/>
              </a:lnSpc>
            </a:pPr>
            <a:r>
              <a:rPr lang="pl-PL" sz="2200" b="0" i="0" dirty="0">
                <a:effectLst/>
              </a:rPr>
              <a:t>11 września 1939 roku, krótko po zajęciu Torunia przez oddziały niemieckie, Wicek wraz z grupą innych kapłanów został osadzony w miejskim areszcie. Po kilku dniach większość aresztowanych zo­stała wypuszczona do domów. Wicek został kilka dni dłużej. Przy­czyną takiej decyzji była z pewnością, jego zaangażowanie w dzia­łalność harcerską i towarzysząca mu opinia przywódcy młodzieży. Był bowiem wówczas kapelanem Pomorskiej Chorągwi ZHP. Przez władze okupacyjne został uznany za osobę potencjalnie niebez­pieczną dla nowego porządku.</a:t>
            </a:r>
          </a:p>
          <a:p>
            <a:pPr fontAlgn="base">
              <a:lnSpc>
                <a:spcPct val="90000"/>
              </a:lnSpc>
            </a:pPr>
            <a:r>
              <a:rPr lang="pl-PL" sz="2200" b="0" i="0" dirty="0">
                <a:effectLst/>
              </a:rPr>
              <a:t>Gdy wrócił z więzienia, proboszcz ostrzegł go, że jako gorliwy i aktywny harcerz będzie z całą pewnością przedmiotem skrupu­latnej inwigilacji. Jego odpowiedź była bardzo prosta i bezpośred­nia: „niech się dzieje wola Boża, ja tak robię jak mi sumienie każe”. Rano 18 października 1939 roku poszedł na śniadanie do rodziców, którzy w międzyczasie przenieśli się do Torunia. Wracając do pa­rafii, u drzwi plebanii, zastał czekających na niego gestapowców. Mieli przy sobie nakaz aresztowania.</a:t>
            </a:r>
          </a:p>
          <a:p>
            <a:pPr marL="0" indent="0">
              <a:lnSpc>
                <a:spcPct val="90000"/>
              </a:lnSpc>
              <a:buNone/>
            </a:pPr>
            <a:endParaRPr lang="pl-PL"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269298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6A34CE7-5025-5B82-33A4-DBB8E8CCE516}"/>
              </a:ext>
            </a:extLst>
          </p:cNvPr>
          <p:cNvSpPr>
            <a:spLocks noGrp="1"/>
          </p:cNvSpPr>
          <p:nvPr>
            <p:ph type="title"/>
          </p:nvPr>
        </p:nvSpPr>
        <p:spPr>
          <a:xfrm>
            <a:off x="890338" y="640080"/>
            <a:ext cx="3734014" cy="3566160"/>
          </a:xfrm>
        </p:spPr>
        <p:txBody>
          <a:bodyPr vert="horz" lIns="91440" tIns="45720" rIns="91440" bIns="45720" rtlCol="0" anchor="b">
            <a:noAutofit/>
          </a:bodyPr>
          <a:lstStyle/>
          <a:p>
            <a:r>
              <a:rPr lang="pl-PL" sz="2800" dirty="0">
                <a:latin typeface="+mn-lt"/>
              </a:rPr>
              <a:t>Fort VII - zdjęcie z jesieni 1939 r. gdy pełnił on </a:t>
            </a:r>
            <a:r>
              <a:rPr lang="pl-PL" sz="2800" dirty="0" err="1">
                <a:latin typeface="+mn-lt"/>
              </a:rPr>
              <a:t>funcję</a:t>
            </a:r>
            <a:r>
              <a:rPr lang="pl-PL" sz="2800" dirty="0">
                <a:latin typeface="+mn-lt"/>
              </a:rPr>
              <a:t> hitlerowskiego więzienia dla aresztowanych w Toruniu Polaków - w tym i ks. </a:t>
            </a:r>
            <a:r>
              <a:rPr lang="pl-PL" sz="2800" dirty="0" err="1">
                <a:latin typeface="+mn-lt"/>
              </a:rPr>
              <a:t>Frelichowskiego</a:t>
            </a:r>
            <a:endParaRPr lang="en-US" sz="2800" dirty="0">
              <a:latin typeface="+mn-lt"/>
            </a:endParaRPr>
          </a:p>
        </p:txBody>
      </p:sp>
      <p:pic>
        <p:nvPicPr>
          <p:cNvPr id="4" name="Obraz 3" descr="Obraz zawierający zewnętrzne, budynek, stare, biały&#10;&#10;Opis wygenerowany automatycznie">
            <a:extLst>
              <a:ext uri="{FF2B5EF4-FFF2-40B4-BE49-F238E27FC236}">
                <a16:creationId xmlns:a16="http://schemas.microsoft.com/office/drawing/2014/main" id="{200E863C-CDA5-B833-D0AA-042DB939E3BE}"/>
              </a:ext>
            </a:extLst>
          </p:cNvPr>
          <p:cNvPicPr>
            <a:picLocks noChangeAspect="1"/>
          </p:cNvPicPr>
          <p:nvPr/>
        </p:nvPicPr>
        <p:blipFill rotWithShape="1">
          <a:blip r:embed="rId2"/>
          <a:srcRect l="10205" r="1858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2808605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D4700E0-ADBD-EA76-E4DD-251A4ADD7DDF}"/>
              </a:ext>
            </a:extLst>
          </p:cNvPr>
          <p:cNvSpPr>
            <a:spLocks noGrp="1"/>
          </p:cNvSpPr>
          <p:nvPr>
            <p:ph type="title"/>
          </p:nvPr>
        </p:nvSpPr>
        <p:spPr>
          <a:xfrm>
            <a:off x="601134" y="476251"/>
            <a:ext cx="9000065" cy="3943350"/>
          </a:xfrm>
        </p:spPr>
        <p:txBody>
          <a:bodyPr>
            <a:normAutofit/>
          </a:bodyPr>
          <a:lstStyle/>
          <a:p>
            <a:r>
              <a:rPr lang="pl-PL" sz="3600" dirty="0">
                <a:latin typeface="+mn-lt"/>
              </a:rPr>
              <a:t>Pod koniec 1940 roku, w dniu 13 grudnia Stefan </a:t>
            </a:r>
            <a:r>
              <a:rPr lang="pl-PL" sz="3600" dirty="0" err="1">
                <a:latin typeface="+mn-lt"/>
              </a:rPr>
              <a:t>Frelichowski</a:t>
            </a:r>
            <a:r>
              <a:rPr lang="pl-PL" sz="3600" dirty="0">
                <a:latin typeface="+mn-lt"/>
              </a:rPr>
              <a:t>, z grupą innych kapłanów został przeniesiony do obozu kon­centracyjnego w Dachau.</a:t>
            </a:r>
            <a:endParaRPr lang="pl-PL" dirty="0"/>
          </a:p>
        </p:txBody>
      </p:sp>
    </p:spTree>
    <p:extLst>
      <p:ext uri="{BB962C8B-B14F-4D97-AF65-F5344CB8AC3E}">
        <p14:creationId xmlns:p14="http://schemas.microsoft.com/office/powerpoint/2010/main" val="12762916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ytuł 1">
            <a:extLst>
              <a:ext uri="{FF2B5EF4-FFF2-40B4-BE49-F238E27FC236}">
                <a16:creationId xmlns:a16="http://schemas.microsoft.com/office/drawing/2014/main" id="{31E45E2C-CC53-4220-B050-B4DCF31ABF6F}"/>
              </a:ext>
            </a:extLst>
          </p:cNvPr>
          <p:cNvSpPr>
            <a:spLocks noGrp="1"/>
          </p:cNvSpPr>
          <p:nvPr>
            <p:ph type="title"/>
          </p:nvPr>
        </p:nvSpPr>
        <p:spPr>
          <a:xfrm>
            <a:off x="4788338" y="2491037"/>
            <a:ext cx="5291723" cy="3590425"/>
          </a:xfrm>
        </p:spPr>
        <p:txBody>
          <a:bodyPr vert="horz" lIns="91440" tIns="45720" rIns="91440" bIns="45720" rtlCol="0" anchor="b">
            <a:normAutofit fontScale="90000"/>
          </a:bodyPr>
          <a:lstStyle/>
          <a:p>
            <a:pPr algn="l">
              <a:lnSpc>
                <a:spcPct val="90000"/>
              </a:lnSpc>
            </a:pPr>
            <a:br>
              <a:rPr lang="en-US" sz="1400" dirty="0">
                <a:solidFill>
                  <a:schemeClr val="tx1"/>
                </a:solidFill>
              </a:rPr>
            </a:br>
            <a:br>
              <a:rPr lang="en-US" sz="1600" dirty="0">
                <a:solidFill>
                  <a:schemeClr val="tx1"/>
                </a:solidFill>
              </a:rPr>
            </a:br>
            <a:br>
              <a:rPr lang="pl-PL" sz="1600" dirty="0">
                <a:solidFill>
                  <a:schemeClr val="tx1"/>
                </a:solidFill>
              </a:rPr>
            </a:br>
            <a:br>
              <a:rPr lang="pl-PL" sz="1600" dirty="0">
                <a:solidFill>
                  <a:schemeClr val="tx1"/>
                </a:solidFill>
              </a:rPr>
            </a:br>
            <a:br>
              <a:rPr lang="pl-PL" sz="1600" dirty="0">
                <a:solidFill>
                  <a:schemeClr val="tx1"/>
                </a:solidFill>
              </a:rPr>
            </a:br>
            <a:r>
              <a:rPr lang="en-US" sz="2700" b="1" dirty="0">
                <a:latin typeface="+mn-lt"/>
              </a:rPr>
              <a:t>Stefan Wincenty </a:t>
            </a:r>
            <a:br>
              <a:rPr lang="pl-PL" sz="2700" b="1" dirty="0">
                <a:latin typeface="+mn-lt"/>
              </a:rPr>
            </a:br>
            <a:r>
              <a:rPr lang="en-US" sz="2700" b="1" dirty="0" err="1">
                <a:latin typeface="+mn-lt"/>
              </a:rPr>
              <a:t>urodził</a:t>
            </a:r>
            <a:r>
              <a:rPr lang="en-US" sz="2700" b="1" dirty="0">
                <a:latin typeface="+mn-lt"/>
              </a:rPr>
              <a:t> </a:t>
            </a:r>
            <a:r>
              <a:rPr lang="en-US" sz="2700" b="1" dirty="0" err="1">
                <a:latin typeface="+mn-lt"/>
              </a:rPr>
              <a:t>się</a:t>
            </a:r>
            <a:r>
              <a:rPr lang="en-US" sz="2700" b="1" dirty="0">
                <a:latin typeface="+mn-lt"/>
              </a:rPr>
              <a:t> 22 </a:t>
            </a:r>
            <a:r>
              <a:rPr lang="en-US" sz="2700" b="1" dirty="0" err="1">
                <a:latin typeface="+mn-lt"/>
              </a:rPr>
              <a:t>stycznia</a:t>
            </a:r>
            <a:r>
              <a:rPr lang="en-US" sz="2700" b="1" dirty="0">
                <a:latin typeface="+mn-lt"/>
              </a:rPr>
              <a:t> 1913 </a:t>
            </a:r>
            <a:r>
              <a:rPr lang="en-US" sz="2700" b="1" dirty="0" err="1">
                <a:latin typeface="+mn-lt"/>
              </a:rPr>
              <a:t>roku</a:t>
            </a:r>
            <a:r>
              <a:rPr lang="en-US" sz="2700" b="1" dirty="0">
                <a:latin typeface="+mn-lt"/>
              </a:rPr>
              <a:t> w</a:t>
            </a:r>
            <a:r>
              <a:rPr lang="pl-PL" sz="2700" b="1" dirty="0">
                <a:latin typeface="+mn-lt"/>
              </a:rPr>
              <a:t> </a:t>
            </a:r>
            <a:r>
              <a:rPr lang="en-US" sz="2700" b="1" dirty="0" err="1">
                <a:latin typeface="+mn-lt"/>
              </a:rPr>
              <a:t>Chełmży</a:t>
            </a:r>
            <a:r>
              <a:rPr lang="en-US" sz="2700" b="1" dirty="0">
                <a:latin typeface="+mn-lt"/>
              </a:rPr>
              <a:t> w </a:t>
            </a:r>
            <a:r>
              <a:rPr lang="en-US" sz="2700" b="1" dirty="0" err="1">
                <a:latin typeface="+mn-lt"/>
              </a:rPr>
              <a:t>nie­wielkim</a:t>
            </a:r>
            <a:r>
              <a:rPr lang="en-US" sz="2700" b="1" dirty="0">
                <a:latin typeface="+mn-lt"/>
              </a:rPr>
              <a:t> </a:t>
            </a:r>
            <a:r>
              <a:rPr lang="en-US" sz="2700" b="1" dirty="0" err="1">
                <a:latin typeface="+mn-lt"/>
              </a:rPr>
              <a:t>przemysłowym</a:t>
            </a:r>
            <a:r>
              <a:rPr lang="en-US" sz="2700" b="1" dirty="0">
                <a:latin typeface="+mn-lt"/>
              </a:rPr>
              <a:t> </a:t>
            </a:r>
            <a:r>
              <a:rPr lang="en-US" sz="2700" b="1" dirty="0" err="1">
                <a:latin typeface="+mn-lt"/>
              </a:rPr>
              <a:t>miasteczku</a:t>
            </a:r>
            <a:r>
              <a:rPr lang="en-US" sz="2700" b="1" dirty="0">
                <a:latin typeface="+mn-lt"/>
              </a:rPr>
              <a:t> w </a:t>
            </a:r>
            <a:r>
              <a:rPr lang="en-US" sz="2700" b="1" dirty="0" err="1">
                <a:latin typeface="+mn-lt"/>
              </a:rPr>
              <a:t>północnej</a:t>
            </a:r>
            <a:r>
              <a:rPr lang="en-US" sz="2700" b="1" dirty="0">
                <a:latin typeface="+mn-lt"/>
              </a:rPr>
              <a:t> </a:t>
            </a:r>
            <a:r>
              <a:rPr lang="en-US" sz="2700" b="1" dirty="0" err="1">
                <a:latin typeface="+mn-lt"/>
              </a:rPr>
              <a:t>Polsce</a:t>
            </a:r>
            <a:r>
              <a:rPr lang="en-US" sz="2700" b="1" dirty="0">
                <a:latin typeface="+mn-lt"/>
              </a:rPr>
              <a:t>, </a:t>
            </a:r>
            <a:r>
              <a:rPr lang="en-US" sz="2700" b="1" dirty="0" err="1">
                <a:latin typeface="+mn-lt"/>
              </a:rPr>
              <a:t>od­dalonym</a:t>
            </a:r>
            <a:r>
              <a:rPr lang="en-US" sz="2700" b="1" dirty="0">
                <a:latin typeface="+mn-lt"/>
              </a:rPr>
              <a:t> </a:t>
            </a:r>
            <a:r>
              <a:rPr lang="en-US" sz="2700" b="1" dirty="0" err="1">
                <a:latin typeface="+mn-lt"/>
              </a:rPr>
              <a:t>około</a:t>
            </a:r>
            <a:r>
              <a:rPr lang="en-US" sz="2700" b="1" dirty="0">
                <a:latin typeface="+mn-lt"/>
              </a:rPr>
              <a:t> 20 </a:t>
            </a:r>
            <a:r>
              <a:rPr lang="en-US" sz="2700" b="1" dirty="0" err="1">
                <a:latin typeface="+mn-lt"/>
              </a:rPr>
              <a:t>kilometrów</a:t>
            </a:r>
            <a:r>
              <a:rPr lang="en-US" sz="2700" b="1" dirty="0">
                <a:latin typeface="+mn-lt"/>
              </a:rPr>
              <a:t> od </a:t>
            </a:r>
            <a:r>
              <a:rPr lang="en-US" sz="2700" b="1" dirty="0" err="1">
                <a:latin typeface="+mn-lt"/>
              </a:rPr>
              <a:t>Torunia</a:t>
            </a:r>
            <a:r>
              <a:rPr lang="en-US" sz="2700" b="1" dirty="0">
                <a:latin typeface="+mn-lt"/>
              </a:rPr>
              <a:t>, w </a:t>
            </a:r>
            <a:r>
              <a:rPr lang="en-US" sz="2700" b="1" dirty="0" err="1">
                <a:latin typeface="+mn-lt"/>
              </a:rPr>
              <a:t>rodzinie</a:t>
            </a:r>
            <a:r>
              <a:rPr lang="en-US" sz="2700" b="1" dirty="0">
                <a:latin typeface="+mn-lt"/>
              </a:rPr>
              <a:t> </a:t>
            </a:r>
            <a:r>
              <a:rPr lang="en-US" sz="2700" b="1" dirty="0" err="1">
                <a:latin typeface="+mn-lt"/>
              </a:rPr>
              <a:t>Ludwi­ka</a:t>
            </a:r>
            <a:r>
              <a:rPr lang="en-US" sz="2700" b="1" dirty="0">
                <a:latin typeface="+mn-lt"/>
              </a:rPr>
              <a:t> </a:t>
            </a:r>
            <a:r>
              <a:rPr lang="en-US" sz="2700" b="1" dirty="0" err="1">
                <a:latin typeface="+mn-lt"/>
              </a:rPr>
              <a:t>Frelichowskiego</a:t>
            </a:r>
            <a:r>
              <a:rPr lang="en-US" sz="2700" b="1" dirty="0">
                <a:latin typeface="+mn-lt"/>
              </a:rPr>
              <a:t> </a:t>
            </a:r>
            <a:r>
              <a:rPr lang="en-US" sz="2700" b="1" dirty="0" err="1">
                <a:latin typeface="+mn-lt"/>
              </a:rPr>
              <a:t>i</a:t>
            </a:r>
            <a:r>
              <a:rPr lang="en-US" sz="2700" b="1" dirty="0">
                <a:latin typeface="+mn-lt"/>
              </a:rPr>
              <a:t> Marty z </a:t>
            </a:r>
            <a:r>
              <a:rPr lang="en-US" sz="2700" b="1" dirty="0" err="1">
                <a:latin typeface="+mn-lt"/>
              </a:rPr>
              <a:t>Olszewskich</a:t>
            </a:r>
            <a:r>
              <a:rPr lang="en-US" sz="2700" b="1" dirty="0">
                <a:latin typeface="+mn-lt"/>
              </a:rPr>
              <a:t>.</a:t>
            </a:r>
            <a:br>
              <a:rPr lang="en-US" sz="2700" b="1" dirty="0">
                <a:latin typeface="+mn-lt"/>
              </a:rPr>
            </a:br>
            <a:r>
              <a:rPr lang="en-US" sz="2700" b="1" dirty="0" err="1">
                <a:latin typeface="+mn-lt"/>
              </a:rPr>
              <a:t>Został</a:t>
            </a:r>
            <a:r>
              <a:rPr lang="en-US" sz="2700" b="1" dirty="0">
                <a:latin typeface="+mn-lt"/>
              </a:rPr>
              <a:t> </a:t>
            </a:r>
            <a:r>
              <a:rPr lang="en-US" sz="2700" b="1" dirty="0" err="1">
                <a:latin typeface="+mn-lt"/>
              </a:rPr>
              <a:t>ochrzczony</a:t>
            </a:r>
            <a:r>
              <a:rPr lang="en-US" sz="2700" b="1" dirty="0">
                <a:latin typeface="+mn-lt"/>
              </a:rPr>
              <a:t> 29 </a:t>
            </a:r>
            <a:r>
              <a:rPr lang="en-US" sz="2700" b="1" dirty="0" err="1">
                <a:latin typeface="+mn-lt"/>
              </a:rPr>
              <a:t>stycznia</a:t>
            </a:r>
            <a:r>
              <a:rPr lang="en-US" sz="2700" b="1" dirty="0">
                <a:latin typeface="+mn-lt"/>
              </a:rPr>
              <a:t> 1913 </a:t>
            </a:r>
            <a:r>
              <a:rPr lang="en-US" sz="2700" b="1" dirty="0" err="1">
                <a:latin typeface="+mn-lt"/>
              </a:rPr>
              <a:t>roku</a:t>
            </a:r>
            <a:r>
              <a:rPr lang="en-US" sz="2700" b="1" dirty="0">
                <a:latin typeface="+mn-lt"/>
              </a:rPr>
              <a:t> w </a:t>
            </a:r>
            <a:r>
              <a:rPr lang="en-US" sz="2700" b="1" dirty="0" err="1">
                <a:latin typeface="+mn-lt"/>
              </a:rPr>
              <a:t>miejscowym</a:t>
            </a:r>
            <a:r>
              <a:rPr lang="en-US" sz="2700" b="1" dirty="0">
                <a:latin typeface="+mn-lt"/>
              </a:rPr>
              <a:t> </a:t>
            </a:r>
            <a:r>
              <a:rPr lang="en-US" sz="2700" b="1" dirty="0" err="1">
                <a:latin typeface="+mn-lt"/>
              </a:rPr>
              <a:t>kościele</a:t>
            </a:r>
            <a:r>
              <a:rPr lang="en-US" sz="2700" b="1" dirty="0">
                <a:latin typeface="+mn-lt"/>
              </a:rPr>
              <a:t> </a:t>
            </a:r>
            <a:r>
              <a:rPr lang="en-US" sz="2700" b="1" dirty="0" err="1">
                <a:latin typeface="+mn-lt"/>
              </a:rPr>
              <a:t>pa­rafialnym</a:t>
            </a:r>
            <a:r>
              <a:rPr lang="en-US" sz="2700" b="1" dirty="0">
                <a:latin typeface="+mn-lt"/>
              </a:rPr>
              <a:t>, </a:t>
            </a:r>
            <a:r>
              <a:rPr lang="en-US" sz="2700" b="1" dirty="0" err="1">
                <a:latin typeface="+mn-lt"/>
              </a:rPr>
              <a:t>tym</a:t>
            </a:r>
            <a:r>
              <a:rPr lang="en-US" sz="2700" b="1" dirty="0">
                <a:latin typeface="+mn-lt"/>
              </a:rPr>
              <a:t> </a:t>
            </a:r>
            <a:r>
              <a:rPr lang="en-US" sz="2700" b="1" dirty="0" err="1">
                <a:latin typeface="+mn-lt"/>
              </a:rPr>
              <a:t>samym</a:t>
            </a:r>
            <a:r>
              <a:rPr lang="en-US" sz="2700" b="1" dirty="0">
                <a:latin typeface="+mn-lt"/>
              </a:rPr>
              <a:t>, w </a:t>
            </a:r>
            <a:r>
              <a:rPr lang="en-US" sz="2700" b="1" dirty="0" err="1">
                <a:latin typeface="+mn-lt"/>
              </a:rPr>
              <a:t>którym</a:t>
            </a:r>
            <a:r>
              <a:rPr lang="en-US" sz="2700" b="1" dirty="0">
                <a:latin typeface="+mn-lt"/>
              </a:rPr>
              <a:t> 9 </a:t>
            </a:r>
            <a:r>
              <a:rPr lang="en-US" sz="2700" b="1" dirty="0" err="1">
                <a:latin typeface="+mn-lt"/>
              </a:rPr>
              <a:t>lat</a:t>
            </a:r>
            <a:r>
              <a:rPr lang="en-US" sz="2700" b="1" dirty="0">
                <a:latin typeface="+mn-lt"/>
              </a:rPr>
              <a:t> </a:t>
            </a:r>
            <a:r>
              <a:rPr lang="en-US" sz="2700" b="1" dirty="0" err="1">
                <a:latin typeface="+mn-lt"/>
              </a:rPr>
              <a:t>później</a:t>
            </a:r>
            <a:r>
              <a:rPr lang="en-US" sz="2700" b="1" dirty="0">
                <a:latin typeface="+mn-lt"/>
              </a:rPr>
              <a:t>, 17 </a:t>
            </a:r>
            <a:r>
              <a:rPr lang="en-US" sz="2700" b="1" dirty="0" err="1">
                <a:latin typeface="+mn-lt"/>
              </a:rPr>
              <a:t>września</a:t>
            </a:r>
            <a:r>
              <a:rPr lang="en-US" sz="2700" b="1" dirty="0">
                <a:latin typeface="+mn-lt"/>
              </a:rPr>
              <a:t> 1922 </a:t>
            </a:r>
            <a:r>
              <a:rPr lang="en-US" sz="2700" b="1" dirty="0" err="1">
                <a:latin typeface="+mn-lt"/>
              </a:rPr>
              <a:t>roku</a:t>
            </a:r>
            <a:r>
              <a:rPr lang="en-US" sz="2700" b="1" dirty="0">
                <a:latin typeface="+mn-lt"/>
              </a:rPr>
              <a:t>, </a:t>
            </a:r>
            <a:r>
              <a:rPr lang="en-US" sz="2700" b="1" dirty="0" err="1">
                <a:latin typeface="+mn-lt"/>
              </a:rPr>
              <a:t>przystąpił</a:t>
            </a:r>
            <a:r>
              <a:rPr lang="en-US" sz="2700" b="1" dirty="0">
                <a:latin typeface="+mn-lt"/>
              </a:rPr>
              <a:t> po </a:t>
            </a:r>
            <a:r>
              <a:rPr lang="en-US" sz="2700" b="1" dirty="0" err="1">
                <a:latin typeface="+mn-lt"/>
              </a:rPr>
              <a:t>raz</a:t>
            </a:r>
            <a:r>
              <a:rPr lang="en-US" sz="2700" b="1" dirty="0">
                <a:latin typeface="+mn-lt"/>
              </a:rPr>
              <a:t> </a:t>
            </a:r>
            <a:r>
              <a:rPr lang="en-US" sz="2700" b="1" dirty="0" err="1">
                <a:latin typeface="+mn-lt"/>
              </a:rPr>
              <a:t>pierwszy</a:t>
            </a:r>
            <a:r>
              <a:rPr lang="en-US" sz="2700" b="1" dirty="0">
                <a:latin typeface="+mn-lt"/>
              </a:rPr>
              <a:t> do </a:t>
            </a:r>
            <a:r>
              <a:rPr lang="en-US" sz="2700" b="1" dirty="0" err="1">
                <a:latin typeface="+mn-lt"/>
              </a:rPr>
              <a:t>stołu</a:t>
            </a:r>
            <a:r>
              <a:rPr lang="en-US" sz="2700" b="1" dirty="0">
                <a:latin typeface="+mn-lt"/>
              </a:rPr>
              <a:t> </a:t>
            </a:r>
            <a:r>
              <a:rPr lang="en-US" sz="2700" b="1" dirty="0" err="1">
                <a:latin typeface="+mn-lt"/>
              </a:rPr>
              <a:t>eucharystycznego</a:t>
            </a:r>
            <a:br>
              <a:rPr lang="en-US" sz="2700" b="1" dirty="0">
                <a:latin typeface="+mn-lt"/>
              </a:rPr>
            </a:br>
            <a:endParaRPr lang="en-US" sz="1400" b="1" dirty="0">
              <a:latin typeface="+mn-lt"/>
            </a:endParaRPr>
          </a:p>
        </p:txBody>
      </p:sp>
      <p:pic>
        <p:nvPicPr>
          <p:cNvPr id="5" name="Symbol zastępczy zawartości 4">
            <a:extLst>
              <a:ext uri="{FF2B5EF4-FFF2-40B4-BE49-F238E27FC236}">
                <a16:creationId xmlns:a16="http://schemas.microsoft.com/office/drawing/2014/main" id="{55A74E04-B568-68B5-DE6B-D77F23C4CD49}"/>
              </a:ext>
            </a:extLst>
          </p:cNvPr>
          <p:cNvPicPr>
            <a:picLocks noChangeAspect="1"/>
          </p:cNvPicPr>
          <p:nvPr/>
        </p:nvPicPr>
        <p:blipFill rotWithShape="1">
          <a:blip r:embed="rId2"/>
          <a:srcRect l="38535" r="7831" b="2"/>
          <a:stretch/>
        </p:blipFill>
        <p:spPr>
          <a:xfrm>
            <a:off x="794084" y="1572125"/>
            <a:ext cx="3841230" cy="4028529"/>
          </a:xfrm>
          <a:prstGeom prst="rect">
            <a:avLst/>
          </a:prstGeom>
        </p:spPr>
      </p:pic>
    </p:spTree>
    <p:extLst>
      <p:ext uri="{BB962C8B-B14F-4D97-AF65-F5344CB8AC3E}">
        <p14:creationId xmlns:p14="http://schemas.microsoft.com/office/powerpoint/2010/main" val="38458517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id="{B1F23952-8B6F-414F-9860-1BDD75FCB861}"/>
              </a:ext>
            </a:extLst>
          </p:cNvPr>
          <p:cNvSpPr>
            <a:spLocks noGrp="1"/>
          </p:cNvSpPr>
          <p:nvPr>
            <p:ph idx="1"/>
          </p:nvPr>
        </p:nvSpPr>
        <p:spPr>
          <a:xfrm>
            <a:off x="1123950" y="800101"/>
            <a:ext cx="8806220" cy="5241262"/>
          </a:xfrm>
        </p:spPr>
        <p:txBody>
          <a:bodyPr>
            <a:normAutofit/>
          </a:bodyPr>
          <a:lstStyle/>
          <a:p>
            <a:pPr marL="0" indent="0">
              <a:buNone/>
            </a:pPr>
            <a:r>
              <a:rPr lang="pl-PL" sz="2800" dirty="0"/>
              <a:t>Zmarł 23 lutego 1945 roku w obozie w Dachau w wyniku zarażenia się tyfusem plamistym od chorych, pośród których przebywał i którym jako kapłan posługiwał w ostatnich godzinach ich życia. Śmierć ks. Stefana wywołała wśród współwięźniów poruszenie. Mimo że zdołali się oni już przyzwyczaić do odchodzenia kolegów, przyjaciół, współbraci w kapłaństwie, a ich śmierć najczęściej nie robiła już na nich wielkiego wrażenia, to jednak tym razem było inaczej.</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181223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ymbol zastępczy zawartości 3">
            <a:extLst>
              <a:ext uri="{FF2B5EF4-FFF2-40B4-BE49-F238E27FC236}">
                <a16:creationId xmlns:a16="http://schemas.microsoft.com/office/drawing/2014/main" id="{A1E3BA63-D5DA-6FBB-8729-18F990D5E847}"/>
              </a:ext>
            </a:extLst>
          </p:cNvPr>
          <p:cNvPicPr>
            <a:picLocks noGrp="1" noChangeAspect="1"/>
          </p:cNvPicPr>
          <p:nvPr>
            <p:ph idx="1"/>
          </p:nvPr>
        </p:nvPicPr>
        <p:blipFill rotWithShape="1">
          <a:blip r:embed="rId2"/>
          <a:srcRect b="1368"/>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33400957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id="{0ED6A77A-D77F-4628-8A4A-6BDBC8045DBB}"/>
              </a:ext>
            </a:extLst>
          </p:cNvPr>
          <p:cNvSpPr>
            <a:spLocks noGrp="1"/>
          </p:cNvSpPr>
          <p:nvPr>
            <p:ph idx="1"/>
          </p:nvPr>
        </p:nvSpPr>
        <p:spPr>
          <a:xfrm>
            <a:off x="1333502" y="914401"/>
            <a:ext cx="8705848" cy="5126962"/>
          </a:xfrm>
        </p:spPr>
        <p:txBody>
          <a:bodyPr>
            <a:normAutofit/>
          </a:bodyPr>
          <a:lstStyle/>
          <a:p>
            <a:pPr marL="0" indent="0">
              <a:buNone/>
            </a:pPr>
            <a:r>
              <a:rPr lang="pl-PL" sz="2400" dirty="0"/>
              <a:t>Pamięć o ks. Stefanie zaczęła być pielęgnowana już w Dachau, tuż po jego śmierci. Jego najbliżsi przyjaciele, przede wszystkim ks. Bernard Czapliński (1908–1980) oraz ówcześnie jeszcze kleryk werbistów Marian Żelazek (1918–2006), spisali potajemnie, w latrynie obozowej, wspomnienia o zmarłym. Stanisław Bieńka, student medycyny, który pracował w obozie przy chorych oraz wywoził ciała zmarłych, zachował fragmenty kości palców ks. Stefana. Jedną cząstkę umieścił w odlanej pośmiertnej masce kapłana, drugą natomiast ukrył w kawałku wapna i schował go w metalowym opakowaniu. Wszystkie te wyjątkowe pamiątki przetrwały i po wojnie trafiły do najbliższej rodziny.</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787226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4F3C1A7-4030-B5FA-BEC4-4073703C3471}"/>
              </a:ext>
            </a:extLst>
          </p:cNvPr>
          <p:cNvSpPr>
            <a:spLocks noGrp="1"/>
          </p:cNvSpPr>
          <p:nvPr>
            <p:ph type="title"/>
          </p:nvPr>
        </p:nvSpPr>
        <p:spPr/>
        <p:txBody>
          <a:bodyPr>
            <a:noAutofit/>
          </a:bodyPr>
          <a:lstStyle/>
          <a:p>
            <a:r>
              <a:rPr lang="pl-PL" sz="3600" dirty="0"/>
              <a:t>Maska pośmiertna bł. ks. Stefana Wincentego </a:t>
            </a:r>
            <a:r>
              <a:rPr lang="pl-PL" sz="3600" dirty="0" err="1"/>
              <a:t>Frelichowskiego</a:t>
            </a:r>
            <a:r>
              <a:rPr lang="pl-PL" sz="3600" dirty="0"/>
              <a:t> ze zbiorów</a:t>
            </a:r>
            <a:br>
              <a:rPr lang="pl-PL" sz="3600" dirty="0"/>
            </a:br>
            <a:r>
              <a:rPr lang="pl-PL" sz="3600" dirty="0"/>
              <a:t> Muzeum II Wojny Światowej w Gdańsku</a:t>
            </a:r>
          </a:p>
        </p:txBody>
      </p:sp>
      <p:pic>
        <p:nvPicPr>
          <p:cNvPr id="4" name="Symbol zastępczy zawartości 3">
            <a:extLst>
              <a:ext uri="{FF2B5EF4-FFF2-40B4-BE49-F238E27FC236}">
                <a16:creationId xmlns:a16="http://schemas.microsoft.com/office/drawing/2014/main" id="{27DEDA43-DE4F-C0DF-8C9E-D36A154F49C3}"/>
              </a:ext>
            </a:extLst>
          </p:cNvPr>
          <p:cNvPicPr>
            <a:picLocks noGrp="1" noChangeAspect="1"/>
          </p:cNvPicPr>
          <p:nvPr>
            <p:ph idx="1"/>
          </p:nvPr>
        </p:nvPicPr>
        <p:blipFill>
          <a:blip r:embed="rId2"/>
          <a:stretch>
            <a:fillRect/>
          </a:stretch>
        </p:blipFill>
        <p:spPr>
          <a:xfrm>
            <a:off x="2064941" y="2160588"/>
            <a:ext cx="7002859" cy="4668573"/>
          </a:xfrm>
          <a:prstGeom prst="rect">
            <a:avLst/>
          </a:prstGeom>
        </p:spPr>
      </p:pic>
    </p:spTree>
    <p:extLst>
      <p:ext uri="{BB962C8B-B14F-4D97-AF65-F5344CB8AC3E}">
        <p14:creationId xmlns:p14="http://schemas.microsoft.com/office/powerpoint/2010/main" val="38946359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DE907E6-678E-3BDD-A8EC-4568D379F120}"/>
              </a:ext>
            </a:extLst>
          </p:cNvPr>
          <p:cNvSpPr>
            <a:spLocks noGrp="1"/>
          </p:cNvSpPr>
          <p:nvPr>
            <p:ph type="title"/>
          </p:nvPr>
        </p:nvSpPr>
        <p:spPr>
          <a:xfrm>
            <a:off x="838200" y="365125"/>
            <a:ext cx="10515600" cy="3063875"/>
          </a:xfrm>
        </p:spPr>
        <p:txBody>
          <a:bodyPr/>
          <a:lstStyle/>
          <a:p>
            <a:endParaRPr lang="pl-PL" dirty="0"/>
          </a:p>
        </p:txBody>
      </p:sp>
      <p:sp>
        <p:nvSpPr>
          <p:cNvPr id="3" name="Symbol zastępczy zawartości 2">
            <a:extLst>
              <a:ext uri="{FF2B5EF4-FFF2-40B4-BE49-F238E27FC236}">
                <a16:creationId xmlns:a16="http://schemas.microsoft.com/office/drawing/2014/main" id="{7779D805-68A2-FC21-6F6F-896695E463F9}"/>
              </a:ext>
            </a:extLst>
          </p:cNvPr>
          <p:cNvSpPr>
            <a:spLocks noGrp="1"/>
          </p:cNvSpPr>
          <p:nvPr>
            <p:ph idx="1"/>
          </p:nvPr>
        </p:nvSpPr>
        <p:spPr>
          <a:xfrm>
            <a:off x="838200" y="3615397"/>
            <a:ext cx="10515600" cy="2561566"/>
          </a:xfrm>
        </p:spPr>
        <p:txBody>
          <a:bodyPr>
            <a:normAutofit/>
          </a:bodyPr>
          <a:lstStyle/>
          <a:p>
            <a:r>
              <a:rPr lang="pl-PL" sz="2800" dirty="0"/>
              <a:t>Ksiądz Stefan Wincenty </a:t>
            </a:r>
            <a:r>
              <a:rPr lang="pl-PL" sz="2800" dirty="0" err="1"/>
              <a:t>Frelichowski</a:t>
            </a:r>
            <a:r>
              <a:rPr lang="pl-PL" sz="2800" dirty="0"/>
              <a:t> został zaliczony w poczet błogosławionych przez papieża Jana Pawła II podczas pielgrzymki do Torunia 7 czerwca 1999 roku. 22 lutego 2003 roku bł. ks. Stefan został ogłoszony patronem polskich harcerzy.</a:t>
            </a:r>
          </a:p>
        </p:txBody>
      </p:sp>
      <p:pic>
        <p:nvPicPr>
          <p:cNvPr id="4" name="Multimedia online 3" title="Pieśń ku czci bł. Frelichowskiego">
            <a:hlinkClick r:id="" action="ppaction://media"/>
            <a:extLst>
              <a:ext uri="{FF2B5EF4-FFF2-40B4-BE49-F238E27FC236}">
                <a16:creationId xmlns:a16="http://schemas.microsoft.com/office/drawing/2014/main" id="{83E271A3-B493-73E7-12CF-6FA6FBF83A87}"/>
              </a:ext>
            </a:extLst>
          </p:cNvPr>
          <p:cNvPicPr>
            <a:picLocks noRot="1" noChangeAspect="1"/>
          </p:cNvPicPr>
          <p:nvPr>
            <a:videoFile r:link="rId1"/>
          </p:nvPr>
        </p:nvPicPr>
        <p:blipFill>
          <a:blip r:embed="rId3"/>
          <a:stretch>
            <a:fillRect/>
          </a:stretch>
        </p:blipFill>
        <p:spPr>
          <a:xfrm>
            <a:off x="3728721" y="478520"/>
            <a:ext cx="5021385" cy="2837083"/>
          </a:xfrm>
          <a:prstGeom prst="rect">
            <a:avLst/>
          </a:prstGeom>
        </p:spPr>
      </p:pic>
    </p:spTree>
    <p:extLst>
      <p:ext uri="{BB962C8B-B14F-4D97-AF65-F5344CB8AC3E}">
        <p14:creationId xmlns:p14="http://schemas.microsoft.com/office/powerpoint/2010/main" val="41621629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FBCE05-6F24-88EB-3D77-833C8AFA106B}"/>
              </a:ext>
            </a:extLst>
          </p:cNvPr>
          <p:cNvSpPr>
            <a:spLocks noGrp="1"/>
          </p:cNvSpPr>
          <p:nvPr>
            <p:ph type="title"/>
          </p:nvPr>
        </p:nvSpPr>
        <p:spPr>
          <a:xfrm>
            <a:off x="342900" y="640080"/>
            <a:ext cx="4533900" cy="4331970"/>
          </a:xfrm>
        </p:spPr>
        <p:txBody>
          <a:bodyPr vert="horz" lIns="91440" tIns="45720" rIns="91440" bIns="45720" rtlCol="0" anchor="b">
            <a:normAutofit/>
          </a:bodyPr>
          <a:lstStyle/>
          <a:p>
            <a:r>
              <a:rPr lang="pl-PL" sz="2400" dirty="0">
                <a:latin typeface="+mn-lt"/>
              </a:rPr>
              <a:t>Beatyfikacja ks. Stefana Wincentego </a:t>
            </a:r>
            <a:r>
              <a:rPr lang="pl-PL" sz="2400" dirty="0" err="1">
                <a:latin typeface="+mn-lt"/>
              </a:rPr>
              <a:t>Frelichowskiego</a:t>
            </a:r>
            <a:r>
              <a:rPr lang="pl-PL" sz="2400" dirty="0">
                <a:latin typeface="+mn-lt"/>
              </a:rPr>
              <a:t>.</a:t>
            </a:r>
            <a:br>
              <a:rPr lang="pl-PL" sz="2400" dirty="0">
                <a:latin typeface="+mn-lt"/>
              </a:rPr>
            </a:br>
            <a:br>
              <a:rPr lang="pl-PL" sz="2400" dirty="0">
                <a:latin typeface="+mn-lt"/>
              </a:rPr>
            </a:br>
            <a:r>
              <a:rPr lang="pl-PL" sz="2400" dirty="0">
                <a:latin typeface="+mn-lt"/>
              </a:rPr>
              <a:t> Relikwiarz Błogosławionego wręcza Ojcu Świętemu pan Stanisław Bieńka - ten sam, który w obozie wykonał maskę pośmiertną i ukrył w niej relikwie</a:t>
            </a:r>
            <a:endParaRPr lang="en-US" sz="2400" dirty="0">
              <a:latin typeface="+mn-lt"/>
            </a:endParaRPr>
          </a:p>
        </p:txBody>
      </p:sp>
      <p:pic>
        <p:nvPicPr>
          <p:cNvPr id="4" name="Obraz 3" descr="Obraz zawierający tekst&#10;&#10;Opis wygenerowany automatycznie">
            <a:extLst>
              <a:ext uri="{FF2B5EF4-FFF2-40B4-BE49-F238E27FC236}">
                <a16:creationId xmlns:a16="http://schemas.microsoft.com/office/drawing/2014/main" id="{18BD2171-312A-19B9-EB97-EE7A1DE5414F}"/>
              </a:ext>
            </a:extLst>
          </p:cNvPr>
          <p:cNvPicPr>
            <a:picLocks noChangeAspect="1"/>
          </p:cNvPicPr>
          <p:nvPr/>
        </p:nvPicPr>
        <p:blipFill rotWithShape="1">
          <a:blip r:embed="rId2"/>
          <a:srcRect l="5956" r="2558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588152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626D34-88C5-6CDD-FB03-81C74B1C8942}"/>
              </a:ext>
            </a:extLst>
          </p:cNvPr>
          <p:cNvSpPr>
            <a:spLocks noGrp="1"/>
          </p:cNvSpPr>
          <p:nvPr>
            <p:ph type="title"/>
          </p:nvPr>
        </p:nvSpPr>
        <p:spPr/>
        <p:txBody>
          <a:bodyPr>
            <a:normAutofit fontScale="90000"/>
          </a:bodyPr>
          <a:lstStyle/>
          <a:p>
            <a:r>
              <a:rPr lang="pl-PL" dirty="0"/>
              <a:t>Święty Jan Paweł II o bł. ks. Stefanie Wincentym </a:t>
            </a:r>
            <a:r>
              <a:rPr lang="pl-PL" dirty="0" err="1"/>
              <a:t>Frelichowskim</a:t>
            </a:r>
            <a:br>
              <a:rPr lang="pl-PL" dirty="0"/>
            </a:br>
            <a:endParaRPr lang="pl-PL" dirty="0"/>
          </a:p>
        </p:txBody>
      </p:sp>
      <p:sp>
        <p:nvSpPr>
          <p:cNvPr id="3" name="Symbol zastępczy zawartości 2">
            <a:extLst>
              <a:ext uri="{FF2B5EF4-FFF2-40B4-BE49-F238E27FC236}">
                <a16:creationId xmlns:a16="http://schemas.microsoft.com/office/drawing/2014/main" id="{245B1CC2-0FAF-E558-F094-DCB406CCA8F2}"/>
              </a:ext>
            </a:extLst>
          </p:cNvPr>
          <p:cNvSpPr>
            <a:spLocks noGrp="1"/>
          </p:cNvSpPr>
          <p:nvPr>
            <p:ph idx="1"/>
          </p:nvPr>
        </p:nvSpPr>
        <p:spPr>
          <a:xfrm>
            <a:off x="571500" y="971551"/>
            <a:ext cx="8702502" cy="5069812"/>
          </a:xfrm>
        </p:spPr>
        <p:txBody>
          <a:bodyPr>
            <a:normAutofit fontScale="77500" lnSpcReduction="20000"/>
          </a:bodyPr>
          <a:lstStyle/>
          <a:p>
            <a:r>
              <a:rPr lang="pl-PL" sz="2300" dirty="0"/>
              <a:t>„Błogosławieni, którzy wprowadzają pokój”. Godność tego imienia „błogosławiony” słusznie przysługuje wyniesionemu dziś do chwały ołtarzy ks. Stefanowi Wincentemu </a:t>
            </a:r>
            <a:r>
              <a:rPr lang="pl-PL" sz="2300" dirty="0" err="1"/>
              <a:t>Frelichowskiemu</a:t>
            </a:r>
            <a:r>
              <a:rPr lang="pl-PL" sz="2300" dirty="0"/>
              <a:t>. Całe jego życie jest bowiem jakby zwierciadłem, w którym odbija się blask owej Chrystusowej filozofii, wedle której prawdziwe szczęście osiąga ten, kto w zjednoczeniu z Bogiem staje się człowiekiem pokoju, czyni pokój i niesie pokój innym. Ten toruński kapłan, który pełnił pasterską posługę przez niespełna osiem lat, dał czytelne świadectwo swego oddania Bogu i ludziom. Żyjąc Bogiem, od pierwszych lat kapłaństwa wszedł z bogactwem swojego kapłańskiego charyzmatu wszędzie tam, gdzie trzeba było nieść łaskę zbawienia. Uczył się tajników ludzkiej duszy i dostosował metody duszpasterskie do potrzeb każdego spotkanego człowieka. Tę sprawność wyniósł z harcerskiej szkoły wrażliwości na potrzeby innych i stale ją rozwijał w duchu przypowieści o dobrym pasterzu, który szuka owiec zaginionych i gotów jest życie dać dla ich ocalenia (por. J 10, 1–21). Jako kapłan zawsze miał świadomość, że jest świadkiem Wielkiej Sprawy, a równocześnie z głęboką pokorą służył ludziom. Dzięki dobroci, łagodności i cierpliwości pozyskał wielu dla Chrystusa również w tragicznych okolicznościach wojny i okupacji.</a:t>
            </a:r>
          </a:p>
          <a:p>
            <a:endParaRPr lang="pl-PL" dirty="0"/>
          </a:p>
          <a:p>
            <a:r>
              <a:rPr lang="pl-PL" dirty="0"/>
              <a:t> </a:t>
            </a:r>
          </a:p>
          <a:p>
            <a:r>
              <a:rPr lang="pl-PL" dirty="0"/>
              <a:t>                                                                                  Toruń, 7 VI 1999 roku</a:t>
            </a:r>
          </a:p>
        </p:txBody>
      </p:sp>
    </p:spTree>
    <p:extLst>
      <p:ext uri="{BB962C8B-B14F-4D97-AF65-F5344CB8AC3E}">
        <p14:creationId xmlns:p14="http://schemas.microsoft.com/office/powerpoint/2010/main" val="35292845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F9DF06-266B-6451-21AF-28FD89A7306E}"/>
              </a:ext>
            </a:extLst>
          </p:cNvPr>
          <p:cNvSpPr>
            <a:spLocks noGrp="1"/>
          </p:cNvSpPr>
          <p:nvPr>
            <p:ph type="title"/>
          </p:nvPr>
        </p:nvSpPr>
        <p:spPr>
          <a:xfrm>
            <a:off x="572493" y="238539"/>
            <a:ext cx="11018520" cy="1434415"/>
          </a:xfrm>
        </p:spPr>
        <p:txBody>
          <a:bodyPr anchor="b">
            <a:normAutofit/>
          </a:bodyPr>
          <a:lstStyle/>
          <a:p>
            <a:endParaRPr lang="pl-PL" sz="5400"/>
          </a:p>
        </p:txBody>
      </p:sp>
      <p:sp>
        <p:nvSpPr>
          <p:cNvPr id="8" name="Content Placeholder 7">
            <a:extLst>
              <a:ext uri="{FF2B5EF4-FFF2-40B4-BE49-F238E27FC236}">
                <a16:creationId xmlns:a16="http://schemas.microsoft.com/office/drawing/2014/main" id="{1DA72A88-1E53-3ADF-DA13-60098F8A0FA4}"/>
              </a:ext>
            </a:extLst>
          </p:cNvPr>
          <p:cNvSpPr>
            <a:spLocks noGrp="1"/>
          </p:cNvSpPr>
          <p:nvPr>
            <p:ph idx="1"/>
          </p:nvPr>
        </p:nvSpPr>
        <p:spPr>
          <a:xfrm>
            <a:off x="572493" y="2747420"/>
            <a:ext cx="3802559" cy="3443068"/>
          </a:xfrm>
        </p:spPr>
        <p:txBody>
          <a:bodyPr anchor="t">
            <a:normAutofit/>
          </a:bodyPr>
          <a:lstStyle/>
          <a:p>
            <a:r>
              <a:rPr lang="pl-PL" sz="2200" dirty="0"/>
              <a:t>Jeden z nielicznych relikwiarzy bł. ks. </a:t>
            </a:r>
            <a:r>
              <a:rPr lang="pl-PL" sz="2200" dirty="0" err="1"/>
              <a:t>Frelichowskiego</a:t>
            </a:r>
            <a:endParaRPr lang="en-US" sz="2200" dirty="0"/>
          </a:p>
        </p:txBody>
      </p:sp>
      <p:pic>
        <p:nvPicPr>
          <p:cNvPr id="4" name="Symbol zastępczy zawartości 3">
            <a:extLst>
              <a:ext uri="{FF2B5EF4-FFF2-40B4-BE49-F238E27FC236}">
                <a16:creationId xmlns:a16="http://schemas.microsoft.com/office/drawing/2014/main" id="{930AC3C9-82D3-6101-9AAC-48A4447B93D4}"/>
              </a:ext>
            </a:extLst>
          </p:cNvPr>
          <p:cNvPicPr>
            <a:picLocks noChangeAspect="1"/>
          </p:cNvPicPr>
          <p:nvPr/>
        </p:nvPicPr>
        <p:blipFill rotWithShape="1">
          <a:blip r:embed="rId2"/>
          <a:srcRect l="15793" r="20229" b="-3"/>
          <a:stretch/>
        </p:blipFill>
        <p:spPr>
          <a:xfrm>
            <a:off x="6550243" y="2075688"/>
            <a:ext cx="3941064" cy="4096512"/>
          </a:xfrm>
          <a:prstGeom prst="rect">
            <a:avLst/>
          </a:prstGeom>
        </p:spPr>
      </p:pic>
    </p:spTree>
    <p:extLst>
      <p:ext uri="{BB962C8B-B14F-4D97-AF65-F5344CB8AC3E}">
        <p14:creationId xmlns:p14="http://schemas.microsoft.com/office/powerpoint/2010/main" val="34902573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A1C833D-57E6-18F2-EE77-F2F8A77FAEAA}"/>
              </a:ext>
            </a:extLst>
          </p:cNvPr>
          <p:cNvSpPr>
            <a:spLocks noGrp="1"/>
          </p:cNvSpPr>
          <p:nvPr>
            <p:ph type="title"/>
          </p:nvPr>
        </p:nvSpPr>
        <p:spPr/>
        <p:txBody>
          <a:bodyPr/>
          <a:lstStyle/>
          <a:p>
            <a:r>
              <a:rPr lang="pl-PL" dirty="0">
                <a:hlinkClick r:id="rId3">
                  <a:extLst>
                    <a:ext uri="{A12FA001-AC4F-418D-AE19-62706E023703}">
                      <ahyp:hlinkClr xmlns:ahyp="http://schemas.microsoft.com/office/drawing/2018/hyperlinkcolor" val="tx"/>
                    </a:ext>
                  </a:extLst>
                </a:hlinkClick>
              </a:rPr>
              <a:t>Kaplica bł. Stefana W. </a:t>
            </a:r>
            <a:r>
              <a:rPr lang="pl-PL" dirty="0" err="1">
                <a:hlinkClick r:id="rId3">
                  <a:extLst>
                    <a:ext uri="{A12FA001-AC4F-418D-AE19-62706E023703}">
                      <ahyp:hlinkClr xmlns:ahyp="http://schemas.microsoft.com/office/drawing/2018/hyperlinkcolor" val="tx"/>
                    </a:ext>
                  </a:extLst>
                </a:hlinkClick>
              </a:rPr>
              <a:t>Frelichowskiego</a:t>
            </a:r>
            <a:endParaRPr lang="pl-PL" dirty="0"/>
          </a:p>
        </p:txBody>
      </p:sp>
      <p:pic>
        <p:nvPicPr>
          <p:cNvPr id="7" name="Multimedia online 6" title="Kaplica bł. Stefana W. Frelichowskiego">
            <a:hlinkClick r:id="" action="ppaction://media"/>
            <a:extLst>
              <a:ext uri="{FF2B5EF4-FFF2-40B4-BE49-F238E27FC236}">
                <a16:creationId xmlns:a16="http://schemas.microsoft.com/office/drawing/2014/main" id="{530F689C-0F7B-B58F-CA69-DC1FDE694DCB}"/>
              </a:ext>
            </a:extLst>
          </p:cNvPr>
          <p:cNvPicPr>
            <a:picLocks noGrp="1" noRot="1" noChangeAspect="1"/>
          </p:cNvPicPr>
          <p:nvPr>
            <p:ph idx="1"/>
            <a:videoFile r:link="rId1"/>
          </p:nvPr>
        </p:nvPicPr>
        <p:blipFill>
          <a:blip r:embed="rId4"/>
          <a:stretch>
            <a:fillRect/>
          </a:stretch>
        </p:blipFill>
        <p:spPr>
          <a:xfrm>
            <a:off x="1388388" y="1454416"/>
            <a:ext cx="8784312" cy="5047984"/>
          </a:xfrm>
          <a:prstGeom prst="rect">
            <a:avLst/>
          </a:prstGeom>
        </p:spPr>
      </p:pic>
      <p:pic>
        <p:nvPicPr>
          <p:cNvPr id="6" name="Kamera 5">
            <a:extLst>
              <a:ext uri="{FF2B5EF4-FFF2-40B4-BE49-F238E27FC236}">
                <a16:creationId xmlns:a16="http://schemas.microsoft.com/office/drawing/2014/main" id="{81972ACF-04F9-D15B-C9B1-D56FB1A69F2E}"/>
              </a:ext>
            </a:extLst>
          </p:cNvPr>
          <p:cNvPicPr>
            <a:picLocks noChangeAspect="1"/>
            <a:extLst>
              <a:ext uri="{51228E76-BA90-4043-B771-695A4F85340A}">
                <alf:liveFeedProps xmlns:alf="http://schemas.microsoft.com/office/drawing/2021/livefeed"/>
              </a:ext>
            </a:extLst>
          </p:cNvPicPr>
          <p:nvPr/>
        </p:nvPicPr>
        <p:blipFill>
          <a:blip r:embed="rId5">
            <a:extLst>
              <a:ext uri="{96DAC541-7B7A-43D3-8B79-37D633B846F1}">
                <asvg:svgBlip xmlns:asvg="http://schemas.microsoft.com/office/drawing/2016/SVG/main" r:embed="rId6"/>
              </a:ext>
            </a:extLst>
          </a:blip>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21109884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BD5B83-B8F6-2DEE-384E-06BEF8C2720E}"/>
              </a:ext>
            </a:extLst>
          </p:cNvPr>
          <p:cNvSpPr>
            <a:spLocks noGrp="1"/>
          </p:cNvSpPr>
          <p:nvPr>
            <p:ph type="title"/>
          </p:nvPr>
        </p:nvSpPr>
        <p:spPr/>
        <p:txBody>
          <a:bodyPr/>
          <a:lstStyle/>
          <a:p>
            <a:r>
              <a:rPr lang="pl-PL" dirty="0"/>
              <a:t>Wspomnienia współwięźniów</a:t>
            </a:r>
          </a:p>
        </p:txBody>
      </p:sp>
      <p:sp>
        <p:nvSpPr>
          <p:cNvPr id="3" name="Symbol zastępczy zawartości 2">
            <a:extLst>
              <a:ext uri="{FF2B5EF4-FFF2-40B4-BE49-F238E27FC236}">
                <a16:creationId xmlns:a16="http://schemas.microsoft.com/office/drawing/2014/main" id="{504EB474-1B60-B56B-66C5-1E260BBAACC2}"/>
              </a:ext>
            </a:extLst>
          </p:cNvPr>
          <p:cNvSpPr>
            <a:spLocks noGrp="1"/>
          </p:cNvSpPr>
          <p:nvPr>
            <p:ph idx="1"/>
          </p:nvPr>
        </p:nvSpPr>
        <p:spPr/>
        <p:txBody>
          <a:bodyPr>
            <a:normAutofit/>
          </a:bodyPr>
          <a:lstStyle/>
          <a:p>
            <a:pPr marL="0" indent="0">
              <a:buNone/>
            </a:pPr>
            <a:r>
              <a:rPr lang="pl-PL" sz="2400" dirty="0"/>
              <a:t>Ks. Biskup Franciszek </a:t>
            </a:r>
            <a:r>
              <a:rPr lang="pl-PL" sz="2400" dirty="0" err="1"/>
              <a:t>Jedwabski</a:t>
            </a:r>
            <a:r>
              <a:rPr lang="pl-PL" sz="2400" dirty="0"/>
              <a:t>, mówił –</a:t>
            </a:r>
          </a:p>
          <a:p>
            <a:pPr marL="0" indent="0">
              <a:buNone/>
            </a:pPr>
            <a:r>
              <a:rPr lang="pl-PL" sz="2400" dirty="0"/>
              <a:t> „trudno było mi znaleźć wśród kapłanów i więźniów w obozie kogoś podobnego do tego młodego kapłana w postępowaniu i poświęceniu się dla bliźnich. Patrząc na niego widziało się, że to co robił, wykonywał prosto, szczerze, jako nic nadzwyczajnego ani bohaterskiego nie robił, a jednak wszyscy patrzący na niego mieli świadomość, że było to bohaterstwo, pełne męstwa i poświęcenia”.</a:t>
            </a:r>
          </a:p>
          <a:p>
            <a:endParaRPr lang="pl-PL" dirty="0"/>
          </a:p>
        </p:txBody>
      </p:sp>
    </p:spTree>
    <p:extLst>
      <p:ext uri="{BB962C8B-B14F-4D97-AF65-F5344CB8AC3E}">
        <p14:creationId xmlns:p14="http://schemas.microsoft.com/office/powerpoint/2010/main" val="8219463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74FF460-9DFF-4C37-A2CA-A753EFE092FF}"/>
              </a:ext>
            </a:extLst>
          </p:cNvPr>
          <p:cNvSpPr>
            <a:spLocks noGrp="1"/>
          </p:cNvSpPr>
          <p:nvPr>
            <p:ph type="title"/>
          </p:nvPr>
        </p:nvSpPr>
        <p:spPr/>
        <p:txBody>
          <a:bodyPr/>
          <a:lstStyle/>
          <a:p>
            <a:r>
              <a:rPr lang="pl-PL" dirty="0">
                <a:latin typeface="+mn-lt"/>
              </a:rPr>
              <a:t>Piekarnia należąca do rodziców błogosławionego</a:t>
            </a:r>
          </a:p>
        </p:txBody>
      </p:sp>
      <p:pic>
        <p:nvPicPr>
          <p:cNvPr id="4" name="Symbol zastępczy zawartości 3">
            <a:extLst>
              <a:ext uri="{FF2B5EF4-FFF2-40B4-BE49-F238E27FC236}">
                <a16:creationId xmlns:a16="http://schemas.microsoft.com/office/drawing/2014/main" id="{991581F2-E80C-7E1B-370A-C3EBB378FA15}"/>
              </a:ext>
            </a:extLst>
          </p:cNvPr>
          <p:cNvPicPr>
            <a:picLocks noGrp="1" noChangeAspect="1"/>
          </p:cNvPicPr>
          <p:nvPr>
            <p:ph idx="1"/>
          </p:nvPr>
        </p:nvPicPr>
        <p:blipFill>
          <a:blip r:embed="rId2"/>
          <a:stretch>
            <a:fillRect/>
          </a:stretch>
        </p:blipFill>
        <p:spPr>
          <a:xfrm>
            <a:off x="2613818" y="1580350"/>
            <a:ext cx="6530181" cy="3949706"/>
          </a:xfrm>
          <a:prstGeom prst="rect">
            <a:avLst/>
          </a:prstGeom>
        </p:spPr>
      </p:pic>
    </p:spTree>
    <p:extLst>
      <p:ext uri="{BB962C8B-B14F-4D97-AF65-F5344CB8AC3E}">
        <p14:creationId xmlns:p14="http://schemas.microsoft.com/office/powerpoint/2010/main" val="39584565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6F92CBD-9406-D2DF-9DED-6B9733656758}"/>
              </a:ext>
            </a:extLst>
          </p:cNvPr>
          <p:cNvSpPr>
            <a:spLocks noGrp="1"/>
          </p:cNvSpPr>
          <p:nvPr>
            <p:ph type="title"/>
          </p:nvPr>
        </p:nvSpPr>
        <p:spPr/>
        <p:txBody>
          <a:bodyPr/>
          <a:lstStyle/>
          <a:p>
            <a:r>
              <a:rPr lang="pl-PL" dirty="0"/>
              <a:t>Modlitwa Druha Wicka</a:t>
            </a:r>
            <a:br>
              <a:rPr lang="pl-PL" dirty="0"/>
            </a:br>
            <a:endParaRPr lang="pl-PL" dirty="0"/>
          </a:p>
        </p:txBody>
      </p:sp>
      <p:sp>
        <p:nvSpPr>
          <p:cNvPr id="3" name="Symbol zastępczy zawartości 2">
            <a:extLst>
              <a:ext uri="{FF2B5EF4-FFF2-40B4-BE49-F238E27FC236}">
                <a16:creationId xmlns:a16="http://schemas.microsoft.com/office/drawing/2014/main" id="{08DE2BD8-7B08-7256-0FA9-0A809F7BADA4}"/>
              </a:ext>
            </a:extLst>
          </p:cNvPr>
          <p:cNvSpPr>
            <a:spLocks noGrp="1"/>
          </p:cNvSpPr>
          <p:nvPr>
            <p:ph idx="1"/>
          </p:nvPr>
        </p:nvSpPr>
        <p:spPr>
          <a:xfrm>
            <a:off x="666750" y="819150"/>
            <a:ext cx="9163050" cy="5905233"/>
          </a:xfrm>
        </p:spPr>
        <p:txBody>
          <a:bodyPr>
            <a:normAutofit fontScale="92500"/>
          </a:bodyPr>
          <a:lstStyle/>
          <a:p>
            <a:pPr marL="0" indent="0">
              <a:buNone/>
            </a:pPr>
            <a:r>
              <a:rPr lang="pl-PL" dirty="0"/>
              <a:t>Być prawdziwym harcerzem.</a:t>
            </a:r>
          </a:p>
          <a:p>
            <a:pPr marL="0" indent="0">
              <a:buNone/>
            </a:pPr>
            <a:r>
              <a:rPr lang="pl-PL" dirty="0"/>
              <a:t>Nie jestem tym, jakim powinienem być i chciałbym być, ale nie mam do tego chęci. Dziś</a:t>
            </a:r>
          </a:p>
          <a:p>
            <a:pPr marL="0" indent="0">
              <a:buNone/>
            </a:pPr>
            <a:r>
              <a:rPr lang="pl-PL" dirty="0"/>
              <a:t>w największej depresji ducha piszę te słowa. I strząsnąć się chcę z tego stanu, w którym</a:t>
            </a:r>
          </a:p>
          <a:p>
            <a:pPr marL="0" indent="0">
              <a:buNone/>
            </a:pPr>
            <a:r>
              <a:rPr lang="pl-PL" dirty="0"/>
              <a:t>jestem. Wyrwać się z niego. Stać się człowiekiem, być użytecznym. Siły moje tego nie</a:t>
            </a:r>
          </a:p>
          <a:p>
            <a:pPr marL="0" indent="0">
              <a:buNone/>
            </a:pPr>
            <a:r>
              <a:rPr lang="pl-PL" dirty="0"/>
              <a:t>dokonają. Ale w najgłębszej pokorze, klękam dziś przed Tobą Boże. Odczuwam w całej</a:t>
            </a:r>
          </a:p>
          <a:p>
            <a:pPr marL="0" indent="0">
              <a:buNone/>
            </a:pPr>
            <a:r>
              <a:rPr lang="pl-PL" dirty="0"/>
              <a:t>pełni nicość i ułomność moją. Zwracam się do Ciebie, któryś mnie takim stworzył i który</a:t>
            </a:r>
          </a:p>
          <a:p>
            <a:pPr marL="0" indent="0">
              <a:buNone/>
            </a:pPr>
            <a:r>
              <a:rPr lang="pl-PL" dirty="0"/>
              <a:t>mnie prowadzisz. Boże, wyzwól mnie z tego stanu, w jakim dziś jestem. Chcę być</a:t>
            </a:r>
          </a:p>
          <a:p>
            <a:pPr marL="0" indent="0">
              <a:buNone/>
            </a:pPr>
            <a:r>
              <a:rPr lang="pl-PL" dirty="0"/>
              <a:t>innym. Chcę być prawdziwym harcerzem. Postępować tak w życiu, jak mi nakazuje</a:t>
            </a:r>
          </a:p>
          <a:p>
            <a:pPr marL="0" indent="0">
              <a:buNone/>
            </a:pPr>
            <a:r>
              <a:rPr lang="pl-PL" dirty="0"/>
              <a:t>myśl i sumienie. Daj mi Twą łaskę. Ja z nią współdziałać będę i po harcersku wydobyć</a:t>
            </a:r>
          </a:p>
          <a:p>
            <a:pPr marL="0" indent="0">
              <a:buNone/>
            </a:pPr>
            <a:r>
              <a:rPr lang="pl-PL" dirty="0"/>
              <a:t>się chcę z tego upadku duchowego. Daj mi poczucie wartości. Ale nie tylko sugestywne</a:t>
            </a:r>
          </a:p>
          <a:p>
            <a:pPr marL="0" indent="0">
              <a:buNone/>
            </a:pPr>
            <a:r>
              <a:rPr lang="pl-PL" dirty="0"/>
              <a:t>poczucie, lecz chcę prawdziwą wartość w sobie wyrobić. Boże, zupełnie się w ręce</a:t>
            </a:r>
          </a:p>
          <a:p>
            <a:pPr marL="0" indent="0">
              <a:buNone/>
            </a:pPr>
            <a:r>
              <a:rPr lang="pl-PL" dirty="0"/>
              <a:t>Twoje oddaję. Daj mi krok po kroku iść w górę. Święty Jerzy pomóż mi odnieść</a:t>
            </a:r>
          </a:p>
          <a:p>
            <a:pPr marL="0" indent="0">
              <a:buNone/>
            </a:pPr>
            <a:r>
              <a:rPr lang="pl-PL" dirty="0"/>
              <a:t>zwycięstwo nad samym sobą.</a:t>
            </a:r>
          </a:p>
          <a:p>
            <a:pPr marL="0" indent="0">
              <a:buNone/>
            </a:pPr>
            <a:r>
              <a:rPr lang="pl-PL" dirty="0"/>
              <a:t>Amen.</a:t>
            </a:r>
          </a:p>
          <a:p>
            <a:endParaRPr lang="pl-PL" dirty="0"/>
          </a:p>
        </p:txBody>
      </p:sp>
    </p:spTree>
    <p:extLst>
      <p:ext uri="{BB962C8B-B14F-4D97-AF65-F5344CB8AC3E}">
        <p14:creationId xmlns:p14="http://schemas.microsoft.com/office/powerpoint/2010/main" val="39602090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3B173D7-45C9-5CC4-D530-B0CDBB2CDC4A}"/>
              </a:ext>
            </a:extLst>
          </p:cNvPr>
          <p:cNvSpPr>
            <a:spLocks noGrp="1"/>
          </p:cNvSpPr>
          <p:nvPr>
            <p:ph type="title"/>
          </p:nvPr>
        </p:nvSpPr>
        <p:spPr>
          <a:xfrm>
            <a:off x="1104899" y="335731"/>
            <a:ext cx="8435803" cy="883470"/>
          </a:xfrm>
        </p:spPr>
        <p:txBody>
          <a:bodyPr/>
          <a:lstStyle/>
          <a:p>
            <a:r>
              <a:rPr lang="pl-PL" dirty="0"/>
              <a:t>Pieśń o Druhu Wicku </a:t>
            </a:r>
          </a:p>
        </p:txBody>
      </p:sp>
      <p:pic>
        <p:nvPicPr>
          <p:cNvPr id="4" name="Multimedia online 3" title="Druhu, nasz kapłanie. (do bł. ks. Stefana Wincentego Frelichowskiego ps. Wicek)">
            <a:hlinkClick r:id="" action="ppaction://media"/>
            <a:extLst>
              <a:ext uri="{FF2B5EF4-FFF2-40B4-BE49-F238E27FC236}">
                <a16:creationId xmlns:a16="http://schemas.microsoft.com/office/drawing/2014/main" id="{D902E2AD-E7E5-6D60-CA25-33232AB104CD}"/>
              </a:ext>
            </a:extLst>
          </p:cNvPr>
          <p:cNvPicPr>
            <a:picLocks noRot="1" noChangeAspect="1"/>
          </p:cNvPicPr>
          <p:nvPr>
            <a:videoFile r:link="rId1"/>
          </p:nvPr>
        </p:nvPicPr>
        <p:blipFill>
          <a:blip r:embed="rId3"/>
          <a:stretch>
            <a:fillRect/>
          </a:stretch>
        </p:blipFill>
        <p:spPr>
          <a:xfrm>
            <a:off x="1333500" y="1649071"/>
            <a:ext cx="8939870" cy="5208929"/>
          </a:xfrm>
          <a:prstGeom prst="rect">
            <a:avLst/>
          </a:prstGeom>
        </p:spPr>
      </p:pic>
    </p:spTree>
    <p:extLst>
      <p:ext uri="{BB962C8B-B14F-4D97-AF65-F5344CB8AC3E}">
        <p14:creationId xmlns:p14="http://schemas.microsoft.com/office/powerpoint/2010/main" val="37886757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F0EA08-142E-56F1-FBFE-147E8DC5E39E}"/>
              </a:ext>
            </a:extLst>
          </p:cNvPr>
          <p:cNvSpPr>
            <a:spLocks noGrp="1"/>
          </p:cNvSpPr>
          <p:nvPr>
            <p:ph type="title"/>
          </p:nvPr>
        </p:nvSpPr>
        <p:spPr>
          <a:xfrm>
            <a:off x="304800" y="1562100"/>
            <a:ext cx="10687050" cy="3810000"/>
          </a:xfrm>
        </p:spPr>
        <p:txBody>
          <a:bodyPr>
            <a:noAutofit/>
          </a:bodyPr>
          <a:lstStyle/>
          <a:p>
            <a:br>
              <a:rPr lang="pl-PL" sz="2400" dirty="0"/>
            </a:br>
            <a:br>
              <a:rPr lang="pl-PL" sz="2400" dirty="0"/>
            </a:br>
            <a:br>
              <a:rPr lang="pl-PL" sz="2400" dirty="0"/>
            </a:br>
            <a:r>
              <a:rPr lang="pl-PL" sz="2400" dirty="0"/>
              <a:t>Wszechmogący i miłosierny Boże, Ty nam dajesz pasterzy według serca swego, uzdalniając ich do ofiarnej miłości na wzór Jezusa Chrystusa, Dobrego Pasterza. Napełniony taką miłością, Ksiądz Stefan Wincenty </a:t>
            </a:r>
            <a:r>
              <a:rPr lang="pl-PL" sz="2400" dirty="0" err="1"/>
              <a:t>Frelichowski</a:t>
            </a:r>
            <a:r>
              <a:rPr lang="pl-PL" sz="2400" dirty="0"/>
              <a:t>, uczestnik cierpień Chrystusowych, poniósł męczeńską śmierć w służbie braciom, którzy doznali ogromu krzywd, bólu i opuszczenia. Idąc ciemną doliną, zła się nie uląkł, lecz mężnie zło dobrem zwyciężał. Racz, Panie, za wstawiennictwem Błogosławionego Stefana Wincentego udzielić mi łaski ………,o którą pokornie Cię proszę. Spraw również w swej dobroci, aby ten heroiczny świadek miłości pasterskiej rychło dostąpił chwały Świętych. Który żyjesz i królujesz na wieki wieków. Amen</a:t>
            </a:r>
          </a:p>
        </p:txBody>
      </p:sp>
      <p:sp>
        <p:nvSpPr>
          <p:cNvPr id="3" name="Symbol zastępczy tekstu 2">
            <a:extLst>
              <a:ext uri="{FF2B5EF4-FFF2-40B4-BE49-F238E27FC236}">
                <a16:creationId xmlns:a16="http://schemas.microsoft.com/office/drawing/2014/main" id="{52F444B6-DDD0-E042-3DBD-D535A91607B0}"/>
              </a:ext>
            </a:extLst>
          </p:cNvPr>
          <p:cNvSpPr>
            <a:spLocks noGrp="1"/>
          </p:cNvSpPr>
          <p:nvPr>
            <p:ph type="body" idx="1"/>
          </p:nvPr>
        </p:nvSpPr>
        <p:spPr>
          <a:xfrm>
            <a:off x="859982" y="488848"/>
            <a:ext cx="8596668" cy="860400"/>
          </a:xfrm>
        </p:spPr>
        <p:txBody>
          <a:bodyPr>
            <a:normAutofit/>
          </a:bodyPr>
          <a:lstStyle/>
          <a:p>
            <a:r>
              <a:rPr lang="pl-PL" sz="2800" dirty="0">
                <a:solidFill>
                  <a:schemeClr val="tx1"/>
                </a:solidFill>
              </a:rPr>
              <a:t>Modlitwa o łaski za wstawiennictwem druha Wicka</a:t>
            </a:r>
          </a:p>
        </p:txBody>
      </p:sp>
    </p:spTree>
    <p:extLst>
      <p:ext uri="{BB962C8B-B14F-4D97-AF65-F5344CB8AC3E}">
        <p14:creationId xmlns:p14="http://schemas.microsoft.com/office/powerpoint/2010/main" val="7371935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600F2C44-75B6-4AA5-AAD8-AF5C782C4069}"/>
              </a:ext>
            </a:extLst>
          </p:cNvPr>
          <p:cNvSpPr>
            <a:spLocks noGrp="1"/>
          </p:cNvSpPr>
          <p:nvPr>
            <p:ph idx="1"/>
          </p:nvPr>
        </p:nvSpPr>
        <p:spPr>
          <a:xfrm>
            <a:off x="838200" y="457200"/>
            <a:ext cx="10515600" cy="6134100"/>
          </a:xfrm>
        </p:spPr>
        <p:txBody>
          <a:bodyPr>
            <a:normAutofit fontScale="85000" lnSpcReduction="20000"/>
          </a:bodyPr>
          <a:lstStyle/>
          <a:p>
            <a:r>
              <a:rPr lang="pl-PL" sz="2300" b="1" i="1" dirty="0">
                <a:solidFill>
                  <a:schemeClr val="tx1"/>
                </a:solidFill>
                <a:effectLst/>
              </a:rPr>
              <a:t>Dziesięć faktów:</a:t>
            </a:r>
          </a:p>
          <a:p>
            <a:br>
              <a:rPr lang="pl-PL" sz="2300" dirty="0">
                <a:solidFill>
                  <a:schemeClr val="tx1"/>
                </a:solidFill>
              </a:rPr>
            </a:br>
            <a:r>
              <a:rPr lang="pl-PL" sz="2300" b="0" i="1" dirty="0">
                <a:solidFill>
                  <a:schemeClr val="tx1"/>
                </a:solidFill>
                <a:effectLst/>
              </a:rPr>
              <a:t>1. Wincenty </a:t>
            </a:r>
            <a:r>
              <a:rPr lang="pl-PL" sz="2300" b="0" i="1" dirty="0" err="1">
                <a:solidFill>
                  <a:schemeClr val="tx1"/>
                </a:solidFill>
                <a:effectLst/>
              </a:rPr>
              <a:t>Frelichowski</a:t>
            </a:r>
            <a:r>
              <a:rPr lang="pl-PL" sz="2300" b="0" i="1" dirty="0">
                <a:solidFill>
                  <a:schemeClr val="tx1"/>
                </a:solidFill>
                <a:effectLst/>
              </a:rPr>
              <a:t> urodził się w 1913 roku w Chełmży.</a:t>
            </a:r>
            <a:br>
              <a:rPr lang="pl-PL" sz="2300" dirty="0">
                <a:solidFill>
                  <a:schemeClr val="tx1"/>
                </a:solidFill>
              </a:rPr>
            </a:br>
            <a:br>
              <a:rPr lang="pl-PL" sz="2300" dirty="0">
                <a:solidFill>
                  <a:schemeClr val="tx1"/>
                </a:solidFill>
              </a:rPr>
            </a:br>
            <a:r>
              <a:rPr lang="pl-PL" sz="2300" b="0" i="1" dirty="0">
                <a:solidFill>
                  <a:schemeClr val="tx1"/>
                </a:solidFill>
                <a:effectLst/>
              </a:rPr>
              <a:t>2. Jako 9-latek został ministrantem.</a:t>
            </a:r>
            <a:br>
              <a:rPr lang="pl-PL" sz="2300" dirty="0">
                <a:solidFill>
                  <a:schemeClr val="tx1"/>
                </a:solidFill>
              </a:rPr>
            </a:br>
            <a:br>
              <a:rPr lang="pl-PL" sz="2300" dirty="0">
                <a:solidFill>
                  <a:schemeClr val="tx1"/>
                </a:solidFill>
              </a:rPr>
            </a:br>
            <a:r>
              <a:rPr lang="pl-PL" sz="2300" b="0" i="1" dirty="0">
                <a:solidFill>
                  <a:schemeClr val="tx1"/>
                </a:solidFill>
                <a:effectLst/>
              </a:rPr>
              <a:t>3. W 1927 roku wstąpił do 24. Pomorskiej Drużyny Harcerskiej im. Zawiszy Czarnego.</a:t>
            </a:r>
            <a:br>
              <a:rPr lang="pl-PL" sz="2300" dirty="0">
                <a:solidFill>
                  <a:schemeClr val="tx1"/>
                </a:solidFill>
              </a:rPr>
            </a:br>
            <a:br>
              <a:rPr lang="pl-PL" sz="2300" dirty="0">
                <a:solidFill>
                  <a:schemeClr val="tx1"/>
                </a:solidFill>
              </a:rPr>
            </a:br>
            <a:r>
              <a:rPr lang="pl-PL" sz="2300" b="0" i="1" dirty="0">
                <a:solidFill>
                  <a:schemeClr val="tx1"/>
                </a:solidFill>
                <a:effectLst/>
              </a:rPr>
              <a:t>4. Uczył się w Państwowym Gimnazjum Humanistycznym w Chełmży i skończył Wyższe Seminarium Duchowne w Pelplinie.</a:t>
            </a:r>
            <a:br>
              <a:rPr lang="pl-PL" sz="2300" dirty="0">
                <a:solidFill>
                  <a:schemeClr val="tx1"/>
                </a:solidFill>
              </a:rPr>
            </a:br>
            <a:br>
              <a:rPr lang="pl-PL" sz="2300" dirty="0">
                <a:solidFill>
                  <a:schemeClr val="tx1"/>
                </a:solidFill>
              </a:rPr>
            </a:br>
            <a:r>
              <a:rPr lang="pl-PL" sz="2300" b="0" i="1" dirty="0">
                <a:solidFill>
                  <a:schemeClr val="tx1"/>
                </a:solidFill>
                <a:effectLst/>
              </a:rPr>
              <a:t>5. Był wikariuszem w parafii pw. Wniebowzięcia Najświętszej Maryi Panny w Toruniu.</a:t>
            </a:r>
            <a:br>
              <a:rPr lang="pl-PL" sz="2300" dirty="0">
                <a:solidFill>
                  <a:schemeClr val="tx1"/>
                </a:solidFill>
              </a:rPr>
            </a:br>
            <a:br>
              <a:rPr lang="pl-PL" sz="2300" dirty="0">
                <a:solidFill>
                  <a:schemeClr val="tx1"/>
                </a:solidFill>
              </a:rPr>
            </a:br>
            <a:r>
              <a:rPr lang="pl-PL" sz="2300" b="0" i="1" dirty="0">
                <a:solidFill>
                  <a:schemeClr val="tx1"/>
                </a:solidFill>
                <a:effectLst/>
              </a:rPr>
              <a:t>6. We wrześniu 1939 roku został aresztowany przez gestapo.</a:t>
            </a:r>
            <a:br>
              <a:rPr lang="pl-PL" sz="2300" dirty="0">
                <a:solidFill>
                  <a:schemeClr val="tx1"/>
                </a:solidFill>
              </a:rPr>
            </a:br>
            <a:br>
              <a:rPr lang="pl-PL" sz="2300" dirty="0">
                <a:solidFill>
                  <a:schemeClr val="tx1"/>
                </a:solidFill>
              </a:rPr>
            </a:br>
            <a:r>
              <a:rPr lang="pl-PL" sz="2300" b="0" i="1" dirty="0">
                <a:solidFill>
                  <a:schemeClr val="tx1"/>
                </a:solidFill>
                <a:effectLst/>
              </a:rPr>
              <a:t>7. Był więźniem obozów w Stutthof, Sachsenhausen i Dachau, gdzie potajemnie sprawował posługę kapłańską.</a:t>
            </a:r>
            <a:br>
              <a:rPr lang="pl-PL" sz="2300" dirty="0">
                <a:solidFill>
                  <a:schemeClr val="tx1"/>
                </a:solidFill>
              </a:rPr>
            </a:br>
            <a:br>
              <a:rPr lang="pl-PL" sz="2300" dirty="0">
                <a:solidFill>
                  <a:schemeClr val="tx1"/>
                </a:solidFill>
              </a:rPr>
            </a:br>
            <a:r>
              <a:rPr lang="pl-PL" sz="2300" b="0" i="1" dirty="0">
                <a:solidFill>
                  <a:schemeClr val="tx1"/>
                </a:solidFill>
                <a:effectLst/>
              </a:rPr>
              <a:t>8. Opiekował się więźniami obozu Dachau chorymi na tyfus, po czym sam zaraził się tą chorobą.</a:t>
            </a:r>
            <a:br>
              <a:rPr lang="pl-PL" sz="2300" dirty="0">
                <a:solidFill>
                  <a:schemeClr val="tx1"/>
                </a:solidFill>
              </a:rPr>
            </a:br>
            <a:br>
              <a:rPr lang="pl-PL" sz="2300" dirty="0">
                <a:solidFill>
                  <a:schemeClr val="tx1"/>
                </a:solidFill>
              </a:rPr>
            </a:br>
            <a:r>
              <a:rPr lang="pl-PL" sz="2300" b="0" i="1" dirty="0">
                <a:solidFill>
                  <a:schemeClr val="tx1"/>
                </a:solidFill>
                <a:effectLst/>
              </a:rPr>
              <a:t>9. Został beatyfikowany w 1999 roku.</a:t>
            </a:r>
            <a:br>
              <a:rPr lang="pl-PL" sz="2300" dirty="0">
                <a:solidFill>
                  <a:schemeClr val="tx1"/>
                </a:solidFill>
              </a:rPr>
            </a:br>
            <a:br>
              <a:rPr lang="pl-PL" sz="2300" dirty="0">
                <a:solidFill>
                  <a:schemeClr val="tx1"/>
                </a:solidFill>
              </a:rPr>
            </a:br>
            <a:r>
              <a:rPr lang="pl-PL" sz="2300" b="0" i="1" dirty="0">
                <a:solidFill>
                  <a:schemeClr val="tx1"/>
                </a:solidFill>
                <a:effectLst/>
              </a:rPr>
              <a:t>10. W 2002 roku został patronem polskiego harcerstwa</a:t>
            </a:r>
            <a:r>
              <a:rPr lang="pl-PL" b="0" i="1" dirty="0">
                <a:solidFill>
                  <a:srgbClr val="CF5A5A"/>
                </a:solidFill>
                <a:effectLst/>
                <a:latin typeface="PT serif" panose="020A0603040505020204" pitchFamily="18" charset="-18"/>
              </a:rPr>
              <a:t>.</a:t>
            </a:r>
            <a:endParaRPr lang="pl-PL" dirty="0"/>
          </a:p>
        </p:txBody>
      </p:sp>
    </p:spTree>
    <p:extLst>
      <p:ext uri="{BB962C8B-B14F-4D97-AF65-F5344CB8AC3E}">
        <p14:creationId xmlns:p14="http://schemas.microsoft.com/office/powerpoint/2010/main" val="33097150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C24E36D-029B-572E-6C55-E1892606A77E}"/>
              </a:ext>
            </a:extLst>
          </p:cNvPr>
          <p:cNvSpPr>
            <a:spLocks noGrp="1"/>
          </p:cNvSpPr>
          <p:nvPr>
            <p:ph type="title"/>
          </p:nvPr>
        </p:nvSpPr>
        <p:spPr>
          <a:xfrm>
            <a:off x="5133595" y="159688"/>
            <a:ext cx="6251110" cy="3566160"/>
          </a:xfrm>
        </p:spPr>
        <p:txBody>
          <a:bodyPr vert="horz" lIns="91440" tIns="45720" rIns="91440" bIns="45720" rtlCol="0" anchor="b">
            <a:normAutofit/>
          </a:bodyPr>
          <a:lstStyle/>
          <a:p>
            <a:r>
              <a:rPr lang="pl-PL" sz="5400" dirty="0">
                <a:latin typeface="+mn-lt"/>
              </a:rPr>
              <a:t>Wicek </a:t>
            </a:r>
            <a:r>
              <a:rPr lang="pl-PL" sz="1800" dirty="0">
                <a:latin typeface="+mn-lt"/>
              </a:rPr>
              <a:t>(pierwszy z prawej) </a:t>
            </a:r>
            <a:br>
              <a:rPr lang="pl-PL" sz="1800" dirty="0">
                <a:latin typeface="+mn-lt"/>
              </a:rPr>
            </a:br>
            <a:r>
              <a:rPr lang="pl-PL" sz="5400" dirty="0">
                <a:latin typeface="+mn-lt"/>
              </a:rPr>
              <a:t>wraz z braćmi</a:t>
            </a:r>
            <a:endParaRPr lang="en-US" sz="5400" dirty="0">
              <a:latin typeface="+mn-lt"/>
            </a:endParaRPr>
          </a:p>
        </p:txBody>
      </p:sp>
      <p:pic>
        <p:nvPicPr>
          <p:cNvPr id="4" name="Obraz 3" descr="Obraz zawierający tekst, osoba, pozujący, stare&#10;&#10;Opis wygenerowany automatycznie">
            <a:extLst>
              <a:ext uri="{FF2B5EF4-FFF2-40B4-BE49-F238E27FC236}">
                <a16:creationId xmlns:a16="http://schemas.microsoft.com/office/drawing/2014/main" id="{F1E6E341-E3BF-E5FF-8EEC-BF05CD80AA8E}"/>
              </a:ext>
            </a:extLst>
          </p:cNvPr>
          <p:cNvPicPr>
            <a:picLocks noChangeAspect="1"/>
          </p:cNvPicPr>
          <p:nvPr/>
        </p:nvPicPr>
        <p:blipFill rotWithShape="1">
          <a:blip r:embed="rId2"/>
          <a:srcRect r="-1" b="3550"/>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0939346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Symbol zastępczy zawartości 2">
            <a:extLst>
              <a:ext uri="{FF2B5EF4-FFF2-40B4-BE49-F238E27FC236}">
                <a16:creationId xmlns:a16="http://schemas.microsoft.com/office/drawing/2014/main" id="{1FF42A23-5FA6-4133-84DE-F13A40B9CC45}"/>
              </a:ext>
            </a:extLst>
          </p:cNvPr>
          <p:cNvSpPr>
            <a:spLocks noGrp="1"/>
          </p:cNvSpPr>
          <p:nvPr>
            <p:ph idx="1"/>
          </p:nvPr>
        </p:nvSpPr>
        <p:spPr>
          <a:xfrm>
            <a:off x="1333502" y="1009650"/>
            <a:ext cx="9353548" cy="5524500"/>
          </a:xfrm>
        </p:spPr>
        <p:txBody>
          <a:bodyPr>
            <a:normAutofit lnSpcReduction="10000"/>
          </a:bodyPr>
          <a:lstStyle/>
          <a:p>
            <a:pPr marL="0" indent="0">
              <a:lnSpc>
                <a:spcPct val="90000"/>
              </a:lnSpc>
              <a:buNone/>
            </a:pPr>
            <a:r>
              <a:rPr lang="pl-PL" sz="2000" b="1" i="0" dirty="0">
                <a:effectLst/>
              </a:rPr>
              <a:t>Stefan Wincenty rozpoczął swoją edukację w roku 1919 w szkole podstawowej w Chełmży. </a:t>
            </a:r>
          </a:p>
          <a:p>
            <a:pPr marL="0" indent="0">
              <a:lnSpc>
                <a:spcPct val="90000"/>
              </a:lnSpc>
              <a:buNone/>
            </a:pPr>
            <a:r>
              <a:rPr lang="pl-PL" sz="2000" b="1" i="0" dirty="0">
                <a:effectLst/>
              </a:rPr>
              <a:t>1 września 1923 roku po raz pierwszy przekroczył progi Państwowego Gimnazjum Humanistycznego, </a:t>
            </a:r>
          </a:p>
          <a:p>
            <a:pPr marL="0" indent="0">
              <a:lnSpc>
                <a:spcPct val="90000"/>
              </a:lnSpc>
              <a:buNone/>
            </a:pPr>
            <a:r>
              <a:rPr lang="pl-PL" sz="2000" b="1" i="0" dirty="0">
                <a:effectLst/>
              </a:rPr>
              <a:t>a 26 czerwca 1931 roku z powodzeniem przystąpił do egzaminu maturalnego.</a:t>
            </a:r>
          </a:p>
          <a:p>
            <a:pPr marL="0" indent="0">
              <a:lnSpc>
                <a:spcPct val="90000"/>
              </a:lnSpc>
              <a:buNone/>
            </a:pPr>
            <a:r>
              <a:rPr lang="pl-PL" sz="2000" b="1" i="0" dirty="0">
                <a:effectLst/>
              </a:rPr>
              <a:t>W wieku lat 12 został członkiem Papieskich Dzieł Misyjnych Dzieciątka Jezus. </a:t>
            </a:r>
          </a:p>
          <a:p>
            <a:pPr marL="0" indent="0">
              <a:lnSpc>
                <a:spcPct val="90000"/>
              </a:lnSpc>
              <a:buNone/>
            </a:pPr>
            <a:r>
              <a:rPr lang="pl-PL" sz="2000" b="1" i="0" dirty="0">
                <a:effectLst/>
              </a:rPr>
              <a:t>Już jako dorastający młodzieniec zapisał się także do </a:t>
            </a:r>
            <a:r>
              <a:rPr lang="pl-PL" sz="2000" b="1" i="0" dirty="0" err="1">
                <a:effectLst/>
              </a:rPr>
              <a:t>Sodalicjum</a:t>
            </a:r>
            <a:r>
              <a:rPr lang="pl-PL" sz="2000" b="1" i="0" dirty="0">
                <a:effectLst/>
              </a:rPr>
              <a:t> Maryjnego.</a:t>
            </a:r>
            <a:endParaRPr lang="pl-PL" sz="2000" b="1" dirty="0"/>
          </a:p>
          <a:p>
            <a:pPr marL="0" indent="0">
              <a:lnSpc>
                <a:spcPct val="90000"/>
              </a:lnSpc>
              <a:buNone/>
            </a:pPr>
            <a:r>
              <a:rPr lang="pl-PL" sz="2000" b="1" dirty="0"/>
              <a:t>Gdy zdał maturę wahał się czy zostać lekarzem – chirurgiem czy księdzem?  </a:t>
            </a:r>
          </a:p>
          <a:p>
            <a:pPr marL="0" indent="0">
              <a:lnSpc>
                <a:spcPct val="90000"/>
              </a:lnSpc>
              <a:buNone/>
            </a:pPr>
            <a:r>
              <a:rPr lang="pl-PL" sz="2000" b="1" dirty="0"/>
              <a:t>W 1931 r. wstąpił do seminarium w Pelplinie.</a:t>
            </a:r>
          </a:p>
          <a:p>
            <a:pPr marL="0" indent="0">
              <a:lnSpc>
                <a:spcPct val="90000"/>
              </a:lnSpc>
              <a:buNone/>
            </a:pPr>
            <a:r>
              <a:rPr lang="pl-PL" sz="2000" b="1" dirty="0"/>
              <a:t> Nazywano go tam „wesołkiem”, bo wszystkie zajęcia  wykonywał z radością.</a:t>
            </a:r>
          </a:p>
          <a:p>
            <a:pPr marL="0" indent="0">
              <a:lnSpc>
                <a:spcPct val="90000"/>
              </a:lnSpc>
              <a:buNone/>
            </a:pPr>
            <a:r>
              <a:rPr lang="pl-PL" sz="2000" b="1" dirty="0"/>
              <a:t> Dołączył do działającego w seminarium </a:t>
            </a:r>
            <a:r>
              <a:rPr lang="pl-PL" sz="2000" b="1" dirty="0" err="1"/>
              <a:t>Starszoharcerskiego</a:t>
            </a:r>
            <a:r>
              <a:rPr lang="pl-PL" sz="2000" b="1" dirty="0"/>
              <a:t> Zrzeszenia Kleryków.</a:t>
            </a:r>
          </a:p>
          <a:p>
            <a:pPr marL="0" indent="0">
              <a:lnSpc>
                <a:spcPct val="90000"/>
              </a:lnSpc>
              <a:buNone/>
            </a:pPr>
            <a:r>
              <a:rPr lang="pl-PL" sz="2000" b="1" dirty="0"/>
              <a:t> Został podharcmistrzem, a potem komendantem kręgu. </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918677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BF6D54B-C0F5-5EB2-634D-C945A65D9207}"/>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pl-PL" dirty="0">
                <a:latin typeface="+mn-lt"/>
              </a:rPr>
              <a:t>Wicek był pasjonatem techniki. Na zdjęciu widzimy go, jak słucha radia - w jego czasach był to najnowszy wynalazek techniki.</a:t>
            </a:r>
            <a:endParaRPr lang="en-US" dirty="0">
              <a:latin typeface="+mn-lt"/>
            </a:endParaRPr>
          </a:p>
        </p:txBody>
      </p:sp>
      <p:pic>
        <p:nvPicPr>
          <p:cNvPr id="3" name="Obraz 2" descr="Obraz zawierający tekst, wewnątrz, osoba, stare&#10;&#10;Opis wygenerowany automatycznie">
            <a:extLst>
              <a:ext uri="{FF2B5EF4-FFF2-40B4-BE49-F238E27FC236}">
                <a16:creationId xmlns:a16="http://schemas.microsoft.com/office/drawing/2014/main" id="{F910D372-1B2E-1FDE-79ED-B0032F931C5A}"/>
              </a:ext>
            </a:extLst>
          </p:cNvPr>
          <p:cNvPicPr>
            <a:picLocks noChangeAspect="1"/>
          </p:cNvPicPr>
          <p:nvPr/>
        </p:nvPicPr>
        <p:blipFill rotWithShape="1">
          <a:blip r:embed="rId2"/>
          <a:srcRect t="3346" r="-2" b="2534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0712590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79405D-06F9-DD1A-887C-BD7BFFFB1849}"/>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pl-PL" dirty="0">
                <a:latin typeface="+mn-lt"/>
              </a:rPr>
              <a:t>Zdjęcie portretowe z lat szkolnych</a:t>
            </a:r>
            <a:endParaRPr lang="en-US" dirty="0">
              <a:latin typeface="+mn-lt"/>
            </a:endParaRPr>
          </a:p>
        </p:txBody>
      </p:sp>
      <p:pic>
        <p:nvPicPr>
          <p:cNvPr id="3" name="Obraz 2" descr="Obraz zawierający tekst, kostium, mężczyzna, czarny&#10;&#10;Opis wygenerowany automatycznie">
            <a:extLst>
              <a:ext uri="{FF2B5EF4-FFF2-40B4-BE49-F238E27FC236}">
                <a16:creationId xmlns:a16="http://schemas.microsoft.com/office/drawing/2014/main" id="{4D7491F9-A2AD-290F-FDDF-1530DA26BF0A}"/>
              </a:ext>
            </a:extLst>
          </p:cNvPr>
          <p:cNvPicPr>
            <a:picLocks noChangeAspect="1"/>
          </p:cNvPicPr>
          <p:nvPr/>
        </p:nvPicPr>
        <p:blipFill rotWithShape="1">
          <a:blip r:embed="rId2"/>
          <a:srcRect b="1374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3831231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47647BE-C550-3DD3-77B3-95B8C84189DB}"/>
              </a:ext>
            </a:extLst>
          </p:cNvPr>
          <p:cNvSpPr>
            <a:spLocks noGrp="1"/>
          </p:cNvSpPr>
          <p:nvPr>
            <p:ph type="title"/>
          </p:nvPr>
        </p:nvSpPr>
        <p:spPr>
          <a:xfrm>
            <a:off x="761261" y="776436"/>
            <a:ext cx="5282519" cy="4504620"/>
          </a:xfrm>
        </p:spPr>
        <p:txBody>
          <a:bodyPr vert="horz" lIns="91440" tIns="45720" rIns="91440" bIns="45720" rtlCol="0" anchor="ctr">
            <a:normAutofit/>
          </a:bodyPr>
          <a:lstStyle/>
          <a:p>
            <a:pPr algn="ctr"/>
            <a:r>
              <a:rPr lang="pl-PL" sz="2000" dirty="0">
                <a:latin typeface="+mn-lt"/>
              </a:rPr>
              <a:t>Błogosławiony ks. Stefan Wincenty był zawsze człowiekiem bardzo radosnym. Nawet w straszliwych warunkach obozowych potrafił napisać wiesz "Radosnym Panie".</a:t>
            </a:r>
            <a:endParaRPr lang="en-US" sz="2000" dirty="0">
              <a:latin typeface="+mn-lt"/>
            </a:endParaRPr>
          </a:p>
        </p:txBody>
      </p:sp>
      <p:pic>
        <p:nvPicPr>
          <p:cNvPr id="4" name="Obraz 3" descr="Obraz zawierający osoba&#10;&#10;Opis wygenerowany automatycznie">
            <a:extLst>
              <a:ext uri="{FF2B5EF4-FFF2-40B4-BE49-F238E27FC236}">
                <a16:creationId xmlns:a16="http://schemas.microsoft.com/office/drawing/2014/main" id="{9A20E9EB-2EB8-71E4-328C-A3B9CAD91FF7}"/>
              </a:ext>
            </a:extLst>
          </p:cNvPr>
          <p:cNvPicPr>
            <a:picLocks noChangeAspect="1"/>
          </p:cNvPicPr>
          <p:nvPr/>
        </p:nvPicPr>
        <p:blipFill rotWithShape="1">
          <a:blip r:embed="rId2"/>
          <a:srcRect r="2" b="20159"/>
          <a:stretch/>
        </p:blipFill>
        <p:spPr>
          <a:xfrm>
            <a:off x="6909481" y="10"/>
            <a:ext cx="5282519" cy="6857990"/>
          </a:xfrm>
          <a:custGeom>
            <a:avLst/>
            <a:gdLst/>
            <a:ahLst/>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p:spPr>
      </p:pic>
    </p:spTree>
    <p:extLst>
      <p:ext uri="{BB962C8B-B14F-4D97-AF65-F5344CB8AC3E}">
        <p14:creationId xmlns:p14="http://schemas.microsoft.com/office/powerpoint/2010/main" val="42224213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az 3" descr="Obraz zawierający tekst, zewnętrzne, stojące&#10;&#10;Opis wygenerowany automatycznie">
            <a:extLst>
              <a:ext uri="{FF2B5EF4-FFF2-40B4-BE49-F238E27FC236}">
                <a16:creationId xmlns:a16="http://schemas.microsoft.com/office/drawing/2014/main" id="{B9CDCB53-2680-F44C-61FF-16419DA95BFD}"/>
              </a:ext>
            </a:extLst>
          </p:cNvPr>
          <p:cNvPicPr>
            <a:picLocks noChangeAspect="1"/>
          </p:cNvPicPr>
          <p:nvPr/>
        </p:nvPicPr>
        <p:blipFill rotWithShape="1">
          <a:blip r:embed="rId2"/>
          <a:srcRect t="15611" b="11337"/>
          <a:stretch/>
        </p:blipFill>
        <p:spPr>
          <a:xfrm>
            <a:off x="-3047" y="10"/>
            <a:ext cx="12191999" cy="6857990"/>
          </a:xfrm>
          <a:prstGeom prst="rect">
            <a:avLst/>
          </a:prstGeom>
        </p:spPr>
      </p:pic>
      <p:sp>
        <p:nvSpPr>
          <p:cNvPr id="3" name="Symbol zastępczy tekstu 2">
            <a:extLst>
              <a:ext uri="{FF2B5EF4-FFF2-40B4-BE49-F238E27FC236}">
                <a16:creationId xmlns:a16="http://schemas.microsoft.com/office/drawing/2014/main" id="{4DB3772C-56C5-0A00-3F7C-D2DA864D6720}"/>
              </a:ext>
            </a:extLst>
          </p:cNvPr>
          <p:cNvSpPr>
            <a:spLocks noGrp="1"/>
          </p:cNvSpPr>
          <p:nvPr>
            <p:ph type="body" idx="1"/>
          </p:nvPr>
        </p:nvSpPr>
        <p:spPr>
          <a:xfrm>
            <a:off x="1063752" y="527219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r>
              <a:rPr lang="pl-PL" sz="3200" dirty="0">
                <a:solidFill>
                  <a:srgbClr val="FFFFFF"/>
                </a:solidFill>
              </a:rPr>
              <a:t>Lata seminaryjne w Pelplinie (kleryk </a:t>
            </a:r>
            <a:r>
              <a:rPr lang="pl-PL" sz="3200" dirty="0" err="1">
                <a:solidFill>
                  <a:srgbClr val="FFFFFF"/>
                </a:solidFill>
              </a:rPr>
              <a:t>Frelichowski</a:t>
            </a:r>
            <a:r>
              <a:rPr lang="pl-PL" sz="3200" dirty="0">
                <a:solidFill>
                  <a:srgbClr val="FFFFFF"/>
                </a:solidFill>
              </a:rPr>
              <a:t> czwarty od prawej)</a:t>
            </a:r>
            <a:endParaRPr lang="en-US" sz="3200" dirty="0">
              <a:solidFill>
                <a:srgbClr val="FFFFFF"/>
              </a:solidFill>
            </a:endParaRPr>
          </a:p>
        </p:txBody>
      </p:sp>
    </p:spTree>
    <p:extLst>
      <p:ext uri="{BB962C8B-B14F-4D97-AF65-F5344CB8AC3E}">
        <p14:creationId xmlns:p14="http://schemas.microsoft.com/office/powerpoint/2010/main" val="38327955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Faseta">
  <a:themeElements>
    <a:clrScheme name="Zielony">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207</TotalTime>
  <Words>1862</Words>
  <Application>Microsoft Office PowerPoint</Application>
  <PresentationFormat>Panoramiczny</PresentationFormat>
  <Paragraphs>70</Paragraphs>
  <Slides>33</Slides>
  <Notes>1</Notes>
  <HiddenSlides>0</HiddenSlides>
  <MMClips>3</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33</vt:i4>
      </vt:variant>
    </vt:vector>
  </HeadingPairs>
  <TitlesOfParts>
    <vt:vector size="39" baseType="lpstr">
      <vt:lpstr>Arial</vt:lpstr>
      <vt:lpstr>Calibri</vt:lpstr>
      <vt:lpstr>PT serif</vt:lpstr>
      <vt:lpstr>Trebuchet MS</vt:lpstr>
      <vt:lpstr>Wingdings 3</vt:lpstr>
      <vt:lpstr>Faseta</vt:lpstr>
      <vt:lpstr>BŁ. KS. STEFAN FRELICHOWSKI</vt:lpstr>
      <vt:lpstr>     Stefan Wincenty  urodził się 22 stycznia 1913 roku w Chełmży w nie­wielkim przemysłowym miasteczku w północnej Polsce, od­dalonym około 20 kilometrów od Torunia, w rodzinie Ludwi­ka Frelichowskiego i Marty z Olszewskich. Został ochrzczony 29 stycznia 1913 roku w miejscowym kościele pa­rafialnym, tym samym, w którym 9 lat później, 17 września 1922 roku, przystąpił po raz pierwszy do stołu eucharystycznego </vt:lpstr>
      <vt:lpstr>Piekarnia należąca do rodziców błogosławionego</vt:lpstr>
      <vt:lpstr>Wicek (pierwszy z prawej)  wraz z braćmi</vt:lpstr>
      <vt:lpstr>Prezentacja programu PowerPoint</vt:lpstr>
      <vt:lpstr>Wicek był pasjonatem techniki. Na zdjęciu widzimy go, jak słucha radia - w jego czasach był to najnowszy wynalazek techniki.</vt:lpstr>
      <vt:lpstr>Zdjęcie portretowe z lat szkolnych</vt:lpstr>
      <vt:lpstr>Błogosławiony ks. Stefan Wincenty był zawsze człowiekiem bardzo radosnym. Nawet w straszliwych warunkach obozowych potrafił napisać wiesz "Radosnym Panie".</vt:lpstr>
      <vt:lpstr>Prezentacja programu PowerPoint</vt:lpstr>
      <vt:lpstr>14 marca 1937 roku przyjął święcenia kapłańskie z rąk biskupa chełmińskiego Stanisława Wojciecha Okoniewskiego. Na obrazku prymicyjnym umieścił słowa: „Przez krzyż cierpień i życia szarego – z Chrystusem – do chwały zmartwychwstania”.</vt:lpstr>
      <vt:lpstr>Przed rozpoczęciem Mszy św. prymicyjnej.</vt:lpstr>
      <vt:lpstr>Prezentacja programu PowerPoint</vt:lpstr>
      <vt:lpstr>Harcerstwo – wielka pasja</vt:lpstr>
      <vt:lpstr>Prezentacja programu PowerPoint</vt:lpstr>
      <vt:lpstr>Kartka z pamiętnika, który pisał w młodości.  </vt:lpstr>
      <vt:lpstr>Prezentacja programu PowerPoint</vt:lpstr>
      <vt:lpstr>Prezentacja programu PowerPoint</vt:lpstr>
      <vt:lpstr>Fort VII - zdjęcie z jesieni 1939 r. gdy pełnił on funcję hitlerowskiego więzienia dla aresztowanych w Toruniu Polaków - w tym i ks. Frelichowskiego</vt:lpstr>
      <vt:lpstr>Pod koniec 1940 roku, w dniu 13 grudnia Stefan Frelichowski, z grupą innych kapłanów został przeniesiony do obozu kon­centracyjnego w Dachau.</vt:lpstr>
      <vt:lpstr>Prezentacja programu PowerPoint</vt:lpstr>
      <vt:lpstr>Prezentacja programu PowerPoint</vt:lpstr>
      <vt:lpstr>Prezentacja programu PowerPoint</vt:lpstr>
      <vt:lpstr>Maska pośmiertna bł. ks. Stefana Wincentego Frelichowskiego ze zbiorów  Muzeum II Wojny Światowej w Gdańsku</vt:lpstr>
      <vt:lpstr>Prezentacja programu PowerPoint</vt:lpstr>
      <vt:lpstr>Beatyfikacja ks. Stefana Wincentego Frelichowskiego.   Relikwiarz Błogosławionego wręcza Ojcu Świętemu pan Stanisław Bieńka - ten sam, który w obozie wykonał maskę pośmiertną i ukrył w niej relikwie</vt:lpstr>
      <vt:lpstr>Święty Jan Paweł II o bł. ks. Stefanie Wincentym Frelichowskim </vt:lpstr>
      <vt:lpstr>Prezentacja programu PowerPoint</vt:lpstr>
      <vt:lpstr>Kaplica bł. Stefana W. Frelichowskiego</vt:lpstr>
      <vt:lpstr>Wspomnienia współwięźniów</vt:lpstr>
      <vt:lpstr>Modlitwa Druha Wicka </vt:lpstr>
      <vt:lpstr>Pieśń o Druhu Wicku </vt:lpstr>
      <vt:lpstr>   Wszechmogący i miłosierny Boże, Ty nam dajesz pasterzy według serca swego, uzdalniając ich do ofiarnej miłości na wzór Jezusa Chrystusa, Dobrego Pasterza. Napełniony taką miłością, Ksiądz Stefan Wincenty Frelichowski, uczestnik cierpień Chrystusowych, poniósł męczeńską śmierć w służbie braciom, którzy doznali ogromu krzywd, bólu i opuszczenia. Idąc ciemną doliną, zła się nie uląkł, lecz mężnie zło dobrem zwyciężał. Racz, Panie, za wstawiennictwem Błogosławionego Stefana Wincentego udzielić mi łaski ………,o którą pokornie Cię proszę. Spraw również w swej dobroci, aby ten heroiczny świadek miłości pasterskiej rychło dostąpił chwały Świętych. Który żyjesz i królujesz na wieki wieków. Amen</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BŁOGOSŁAWIONY KS. STEFAN FRELICHOWSKI</dc:title>
  <dc:creator>sebastian zielonka</dc:creator>
  <cp:lastModifiedBy>Bogdański Bartosz (STUD)</cp:lastModifiedBy>
  <cp:revision>9</cp:revision>
  <dcterms:created xsi:type="dcterms:W3CDTF">2020-12-06T23:45:27Z</dcterms:created>
  <dcterms:modified xsi:type="dcterms:W3CDTF">2023-01-24T19:04:01Z</dcterms:modified>
</cp:coreProperties>
</file>