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80"/>
  </p:notesMasterIdLst>
  <p:sldIdLst>
    <p:sldId id="274" r:id="rId2"/>
    <p:sldId id="273" r:id="rId3"/>
    <p:sldId id="336" r:id="rId4"/>
    <p:sldId id="275" r:id="rId5"/>
    <p:sldId id="337" r:id="rId6"/>
    <p:sldId id="325" r:id="rId7"/>
    <p:sldId id="323" r:id="rId8"/>
    <p:sldId id="321" r:id="rId9"/>
    <p:sldId id="338" r:id="rId10"/>
    <p:sldId id="329" r:id="rId11"/>
    <p:sldId id="344" r:id="rId12"/>
    <p:sldId id="327" r:id="rId13"/>
    <p:sldId id="322" r:id="rId14"/>
    <p:sldId id="340" r:id="rId15"/>
    <p:sldId id="341" r:id="rId16"/>
    <p:sldId id="342" r:id="rId17"/>
    <p:sldId id="328" r:id="rId18"/>
    <p:sldId id="324" r:id="rId19"/>
    <p:sldId id="326" r:id="rId20"/>
    <p:sldId id="330" r:id="rId21"/>
    <p:sldId id="345" r:id="rId22"/>
    <p:sldId id="367" r:id="rId23"/>
    <p:sldId id="346" r:id="rId24"/>
    <p:sldId id="320" r:id="rId25"/>
    <p:sldId id="282" r:id="rId26"/>
    <p:sldId id="276" r:id="rId27"/>
    <p:sldId id="277" r:id="rId28"/>
    <p:sldId id="278" r:id="rId29"/>
    <p:sldId id="279" r:id="rId30"/>
    <p:sldId id="280" r:id="rId31"/>
    <p:sldId id="331" r:id="rId32"/>
    <p:sldId id="286" r:id="rId33"/>
    <p:sldId id="285" r:id="rId34"/>
    <p:sldId id="284" r:id="rId35"/>
    <p:sldId id="283" r:id="rId36"/>
    <p:sldId id="287" r:id="rId37"/>
    <p:sldId id="332" r:id="rId38"/>
    <p:sldId id="347" r:id="rId39"/>
    <p:sldId id="350" r:id="rId40"/>
    <p:sldId id="348" r:id="rId41"/>
    <p:sldId id="349" r:id="rId42"/>
    <p:sldId id="290" r:id="rId43"/>
    <p:sldId id="291" r:id="rId44"/>
    <p:sldId id="293" r:id="rId45"/>
    <p:sldId id="315" r:id="rId46"/>
    <p:sldId id="288" r:id="rId47"/>
    <p:sldId id="316" r:id="rId48"/>
    <p:sldId id="317" r:id="rId49"/>
    <p:sldId id="318" r:id="rId50"/>
    <p:sldId id="319" r:id="rId51"/>
    <p:sldId id="289" r:id="rId52"/>
    <p:sldId id="351" r:id="rId53"/>
    <p:sldId id="333" r:id="rId54"/>
    <p:sldId id="353" r:id="rId55"/>
    <p:sldId id="352" r:id="rId56"/>
    <p:sldId id="355" r:id="rId57"/>
    <p:sldId id="281" r:id="rId58"/>
    <p:sldId id="295" r:id="rId59"/>
    <p:sldId id="303" r:id="rId60"/>
    <p:sldId id="302" r:id="rId61"/>
    <p:sldId id="301" r:id="rId62"/>
    <p:sldId id="304" r:id="rId63"/>
    <p:sldId id="305" r:id="rId64"/>
    <p:sldId id="356" r:id="rId65"/>
    <p:sldId id="334" r:id="rId66"/>
    <p:sldId id="306" r:id="rId67"/>
    <p:sldId id="307" r:id="rId68"/>
    <p:sldId id="308" r:id="rId69"/>
    <p:sldId id="313" r:id="rId70"/>
    <p:sldId id="312" r:id="rId71"/>
    <p:sldId id="311" r:id="rId72"/>
    <p:sldId id="300" r:id="rId73"/>
    <p:sldId id="309" r:id="rId74"/>
    <p:sldId id="310" r:id="rId75"/>
    <p:sldId id="314" r:id="rId76"/>
    <p:sldId id="335" r:id="rId77"/>
    <p:sldId id="364" r:id="rId78"/>
    <p:sldId id="366" r:id="rId7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616" autoAdjust="0"/>
  </p:normalViewPr>
  <p:slideViewPr>
    <p:cSldViewPr snapToGrid="0">
      <p:cViewPr varScale="1">
        <p:scale>
          <a:sx n="80" d="100"/>
          <a:sy n="80" d="100"/>
        </p:scale>
        <p:origin x="112" y="72"/>
      </p:cViewPr>
      <p:guideLst/>
    </p:cSldViewPr>
  </p:slideViewPr>
  <p:notesTextViewPr>
    <p:cViewPr>
      <p:scale>
        <a:sx n="3" d="2"/>
        <a:sy n="3" d="2"/>
      </p:scale>
      <p:origin x="0" y="0"/>
    </p:cViewPr>
  </p:notesTextViewPr>
  <p:sorterViewPr>
    <p:cViewPr varScale="1">
      <p:scale>
        <a:sx n="1" d="1"/>
        <a:sy n="1" d="1"/>
      </p:scale>
      <p:origin x="0" y="-328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C4E40-9CB1-4690-9021-77E91A1B07C8}" type="datetimeFigureOut">
              <a:rPr lang="pl-PL" smtClean="0"/>
              <a:t>19.10.2023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DD725-DE61-4768-9E78-D28CB016861B}" type="slidenum">
              <a:rPr lang="pl-PL" smtClean="0"/>
              <a:t>‹#›</a:t>
            </a:fld>
            <a:endParaRPr lang="pl-PL"/>
          </a:p>
        </p:txBody>
      </p:sp>
    </p:spTree>
    <p:extLst>
      <p:ext uri="{BB962C8B-B14F-4D97-AF65-F5344CB8AC3E}">
        <p14:creationId xmlns:p14="http://schemas.microsoft.com/office/powerpoint/2010/main" val="217231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E0DD725-DE61-4768-9E78-D28CB016861B}" type="slidenum">
              <a:rPr lang="pl-PL" smtClean="0"/>
              <a:t>1</a:t>
            </a:fld>
            <a:endParaRPr lang="pl-PL"/>
          </a:p>
        </p:txBody>
      </p:sp>
    </p:spTree>
    <p:extLst>
      <p:ext uri="{BB962C8B-B14F-4D97-AF65-F5344CB8AC3E}">
        <p14:creationId xmlns:p14="http://schemas.microsoft.com/office/powerpoint/2010/main" val="1470051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smtClean="0"/>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600954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2683385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0440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86561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04026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229014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902876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smtClean="0"/>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3929179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2758581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5B4FFAC-7C78-4095-8E2B-6AFCDE5BD841}" type="datetimeFigureOut">
              <a:rPr lang="pl-PL" smtClean="0"/>
              <a:t>19.10.2023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2800772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55B4FFAC-7C78-4095-8E2B-6AFCDE5BD841}" type="datetimeFigureOut">
              <a:rPr lang="pl-PL" smtClean="0"/>
              <a:t>19.10.2023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2309053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5B4FFAC-7C78-4095-8E2B-6AFCDE5BD841}" type="datetimeFigureOut">
              <a:rPr lang="pl-PL" smtClean="0"/>
              <a:t>19.10.2023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998929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55B4FFAC-7C78-4095-8E2B-6AFCDE5BD841}" type="datetimeFigureOut">
              <a:rPr lang="pl-PL" smtClean="0"/>
              <a:t>19.10.2023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266176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4FFAC-7C78-4095-8E2B-6AFCDE5BD841}" type="datetimeFigureOut">
              <a:rPr lang="pl-PL" smtClean="0"/>
              <a:t>19.10.2023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1052521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smtClean="0"/>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5B4FFAC-7C78-4095-8E2B-6AFCDE5BD841}" type="datetimeFigureOut">
              <a:rPr lang="pl-PL" smtClean="0"/>
              <a:t>19.10.2023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4269369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5B4FFAC-7C78-4095-8E2B-6AFCDE5BD841}" type="datetimeFigureOut">
              <a:rPr lang="pl-PL" smtClean="0"/>
              <a:t>19.10.2023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A41AB20-0C76-4D7D-BAF8-71EA08218387}" type="slidenum">
              <a:rPr lang="pl-PL" smtClean="0"/>
              <a:t>‹#›</a:t>
            </a:fld>
            <a:endParaRPr lang="pl-PL"/>
          </a:p>
        </p:txBody>
      </p:sp>
    </p:spTree>
    <p:extLst>
      <p:ext uri="{BB962C8B-B14F-4D97-AF65-F5344CB8AC3E}">
        <p14:creationId xmlns:p14="http://schemas.microsoft.com/office/powerpoint/2010/main" val="3563710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smtClean="0"/>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B4FFAC-7C78-4095-8E2B-6AFCDE5BD841}" type="datetimeFigureOut">
              <a:rPr lang="pl-PL" smtClean="0"/>
              <a:t>19.10.2023</a:t>
            </a:fld>
            <a:endParaRPr lang="pl-P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A41AB20-0C76-4D7D-BAF8-71EA08218387}" type="slidenum">
              <a:rPr lang="pl-PL" smtClean="0"/>
              <a:t>‹#›</a:t>
            </a:fld>
            <a:endParaRPr lang="pl-PL"/>
          </a:p>
        </p:txBody>
      </p:sp>
    </p:spTree>
    <p:extLst>
      <p:ext uri="{BB962C8B-B14F-4D97-AF65-F5344CB8AC3E}">
        <p14:creationId xmlns:p14="http://schemas.microsoft.com/office/powerpoint/2010/main" val="14983603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DBZR2-dzGKE" TargetMode="External"/><Relationship Id="rId2" Type="http://schemas.openxmlformats.org/officeDocument/2006/relationships/hyperlink" Target="https://www.youtube.com/watch?v=Mh-fqT8EWp0"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youtube.com/watch?v=sNz2nFqvThA" TargetMode="External"/><Relationship Id="rId4" Type="http://schemas.openxmlformats.org/officeDocument/2006/relationships/hyperlink" Target="https://www.youtube.com/watch?v=cPdRo4qS5HQ"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24877" y="340702"/>
            <a:ext cx="9321801" cy="5442683"/>
          </a:xfrm>
        </p:spPr>
        <p:txBody>
          <a:bodyPr>
            <a:normAutofit lnSpcReduction="10000"/>
          </a:bodyPr>
          <a:lstStyle/>
          <a:p>
            <a:pPr marL="0" indent="0" algn="ctr">
              <a:buNone/>
            </a:pPr>
            <a:r>
              <a:rPr lang="pl-PL" sz="6000" b="1" dirty="0"/>
              <a:t>DAŁA RADĘ </a:t>
            </a:r>
            <a:endParaRPr lang="pl-PL" sz="6000" b="1" dirty="0" smtClean="0"/>
          </a:p>
          <a:p>
            <a:pPr marL="0" indent="0" algn="ctr">
              <a:buNone/>
            </a:pPr>
            <a:r>
              <a:rPr lang="pl-PL" sz="6000" b="1" dirty="0" smtClean="0"/>
              <a:t>ANNE </a:t>
            </a:r>
            <a:r>
              <a:rPr lang="pl-PL" sz="6000" b="1" dirty="0"/>
              <a:t>SULLIVAN </a:t>
            </a:r>
            <a:endParaRPr lang="pl-PL" sz="6000" b="1" dirty="0" smtClean="0"/>
          </a:p>
          <a:p>
            <a:pPr marL="0" indent="0" algn="ctr">
              <a:buNone/>
            </a:pPr>
            <a:r>
              <a:rPr lang="pl-PL" sz="6000" b="1" dirty="0" smtClean="0"/>
              <a:t>DAMY </a:t>
            </a:r>
            <a:r>
              <a:rPr lang="pl-PL" sz="6000" b="1" dirty="0"/>
              <a:t>RADĘ </a:t>
            </a:r>
            <a:endParaRPr lang="pl-PL" sz="6000" b="1" dirty="0" smtClean="0"/>
          </a:p>
          <a:p>
            <a:pPr marL="0" indent="0" algn="ctr">
              <a:buNone/>
            </a:pPr>
            <a:r>
              <a:rPr lang="pl-PL" sz="6000" b="1" dirty="0" smtClean="0"/>
              <a:t>I </a:t>
            </a:r>
            <a:r>
              <a:rPr lang="pl-PL" sz="6000" b="1" dirty="0"/>
              <a:t>MY! </a:t>
            </a:r>
            <a:endParaRPr lang="pl-PL" sz="6000" dirty="0"/>
          </a:p>
          <a:p>
            <a:pPr marL="0" indent="0" algn="ctr">
              <a:buNone/>
            </a:pPr>
            <a:r>
              <a:rPr lang="pl-PL" sz="3500" b="1" dirty="0" smtClean="0"/>
              <a:t>(uczeń </a:t>
            </a:r>
            <a:r>
              <a:rPr lang="pl-PL" sz="3500" b="1" dirty="0"/>
              <a:t>z SPE na lekcji </a:t>
            </a:r>
            <a:r>
              <a:rPr lang="pl-PL" sz="3500" b="1" dirty="0" smtClean="0"/>
              <a:t>religii – </a:t>
            </a:r>
          </a:p>
          <a:p>
            <a:pPr marL="0" indent="0" algn="ctr">
              <a:buNone/>
            </a:pPr>
            <a:r>
              <a:rPr lang="pl-PL" sz="3500" b="1" dirty="0" smtClean="0"/>
              <a:t>i nie tylko </a:t>
            </a:r>
            <a:r>
              <a:rPr lang="pl-PL" sz="3500" b="1" dirty="0" smtClean="0">
                <a:sym typeface="Wingdings" panose="05000000000000000000" pitchFamily="2" charset="2"/>
              </a:rPr>
              <a:t>)</a:t>
            </a:r>
            <a:r>
              <a:rPr lang="pl-PL" sz="3500" b="1" dirty="0" smtClean="0"/>
              <a:t>. </a:t>
            </a:r>
            <a:endParaRPr lang="pl-PL" sz="3500" dirty="0"/>
          </a:p>
          <a:p>
            <a:pPr marL="0" indent="0">
              <a:buNone/>
            </a:pPr>
            <a:endParaRPr lang="pl-PL" dirty="0"/>
          </a:p>
          <a:p>
            <a:pPr marL="0" indent="0">
              <a:buNone/>
            </a:pPr>
            <a:endParaRPr lang="pl-PL" dirty="0" smtClean="0"/>
          </a:p>
          <a:p>
            <a:pPr marL="0" indent="0">
              <a:buNone/>
            </a:pPr>
            <a:endParaRPr lang="pl-PL" dirty="0"/>
          </a:p>
        </p:txBody>
      </p:sp>
      <p:pic>
        <p:nvPicPr>
          <p:cNvPr id="2" name="Obraz 1"/>
          <p:cNvPicPr>
            <a:picLocks noChangeAspect="1"/>
          </p:cNvPicPr>
          <p:nvPr/>
        </p:nvPicPr>
        <p:blipFill>
          <a:blip r:embed="rId3"/>
          <a:stretch>
            <a:fillRect/>
          </a:stretch>
        </p:blipFill>
        <p:spPr>
          <a:xfrm>
            <a:off x="8279229" y="867506"/>
            <a:ext cx="3039790" cy="39858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479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605179" y="343811"/>
            <a:ext cx="6768752" cy="609187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355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4001" y="677316"/>
            <a:ext cx="5901582" cy="5619332"/>
          </a:xfrm>
        </p:spPr>
      </p:pic>
    </p:spTree>
    <p:extLst>
      <p:ext uri="{BB962C8B-B14F-4D97-AF65-F5344CB8AC3E}">
        <p14:creationId xmlns:p14="http://schemas.microsoft.com/office/powerpoint/2010/main" val="80158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054292" y="291909"/>
            <a:ext cx="4013423" cy="6213294"/>
          </a:xfrm>
          <a:prstGeom prst="rect">
            <a:avLst/>
          </a:prstGeom>
          <a:noFill/>
          <a:ln w="9525">
            <a:noFill/>
            <a:miter lim="800000"/>
            <a:headEnd/>
            <a:tailEnd/>
          </a:ln>
        </p:spPr>
      </p:pic>
    </p:spTree>
    <p:extLst>
      <p:ext uri="{BB962C8B-B14F-4D97-AF65-F5344CB8AC3E}">
        <p14:creationId xmlns:p14="http://schemas.microsoft.com/office/powerpoint/2010/main" val="335090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04364" y="363917"/>
            <a:ext cx="5544616" cy="5795930"/>
          </a:xfrm>
          <a:prstGeom prst="rect">
            <a:avLst/>
          </a:prstGeom>
          <a:noFill/>
          <a:ln w="9525">
            <a:noFill/>
            <a:miter lim="800000"/>
            <a:headEnd/>
            <a:tailEnd/>
          </a:ln>
        </p:spPr>
      </p:pic>
    </p:spTree>
    <p:extLst>
      <p:ext uri="{BB962C8B-B14F-4D97-AF65-F5344CB8AC3E}">
        <p14:creationId xmlns:p14="http://schemas.microsoft.com/office/powerpoint/2010/main" val="1583735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0200" y="473797"/>
            <a:ext cx="5868895" cy="5868895"/>
          </a:xfrm>
        </p:spPr>
      </p:pic>
    </p:spTree>
    <p:extLst>
      <p:ext uri="{BB962C8B-B14F-4D97-AF65-F5344CB8AC3E}">
        <p14:creationId xmlns:p14="http://schemas.microsoft.com/office/powerpoint/2010/main" val="3417316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381" y="1368425"/>
            <a:ext cx="9677238" cy="4351338"/>
          </a:xfrm>
        </p:spPr>
      </p:pic>
    </p:spTree>
    <p:extLst>
      <p:ext uri="{BB962C8B-B14F-4D97-AF65-F5344CB8AC3E}">
        <p14:creationId xmlns:p14="http://schemas.microsoft.com/office/powerpoint/2010/main" val="681162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799" y="1189604"/>
            <a:ext cx="8275307" cy="4322921"/>
          </a:xfrm>
        </p:spPr>
      </p:pic>
    </p:spTree>
    <p:extLst>
      <p:ext uri="{BB962C8B-B14F-4D97-AF65-F5344CB8AC3E}">
        <p14:creationId xmlns:p14="http://schemas.microsoft.com/office/powerpoint/2010/main" val="1430260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956872" y="401065"/>
            <a:ext cx="6120679" cy="6135428"/>
          </a:xfrm>
          <a:prstGeom prst="rect">
            <a:avLst/>
          </a:prstGeom>
          <a:noFill/>
          <a:ln w="9525">
            <a:noFill/>
            <a:miter lim="800000"/>
            <a:headEnd/>
            <a:tailEnd/>
          </a:ln>
        </p:spPr>
      </p:pic>
    </p:spTree>
    <p:extLst>
      <p:ext uri="{BB962C8B-B14F-4D97-AF65-F5344CB8AC3E}">
        <p14:creationId xmlns:p14="http://schemas.microsoft.com/office/powerpoint/2010/main" val="334002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22132" y="754081"/>
            <a:ext cx="7821955" cy="4896544"/>
          </a:xfrm>
          <a:prstGeom prst="rect">
            <a:avLst/>
          </a:prstGeom>
          <a:noFill/>
          <a:ln w="9525">
            <a:noFill/>
            <a:miter lim="800000"/>
            <a:headEnd/>
            <a:tailEnd/>
          </a:ln>
        </p:spPr>
      </p:pic>
    </p:spTree>
    <p:extLst>
      <p:ext uri="{BB962C8B-B14F-4D97-AF65-F5344CB8AC3E}">
        <p14:creationId xmlns:p14="http://schemas.microsoft.com/office/powerpoint/2010/main" val="3791365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662088" y="306992"/>
            <a:ext cx="5904656" cy="5774754"/>
          </a:xfrm>
          <a:prstGeom prst="rect">
            <a:avLst/>
          </a:prstGeom>
          <a:noFill/>
          <a:ln w="9525">
            <a:noFill/>
            <a:miter lim="800000"/>
            <a:headEnd/>
            <a:tailEnd/>
          </a:ln>
        </p:spPr>
      </p:pic>
    </p:spTree>
    <p:extLst>
      <p:ext uri="{BB962C8B-B14F-4D97-AF65-F5344CB8AC3E}">
        <p14:creationId xmlns:p14="http://schemas.microsoft.com/office/powerpoint/2010/main" val="833826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062431" y="570523"/>
            <a:ext cx="4142616" cy="5834184"/>
          </a:xfrm>
          <a:prstGeom prst="rect">
            <a:avLst/>
          </a:prstGeom>
        </p:spPr>
      </p:pic>
      <p:pic>
        <p:nvPicPr>
          <p:cNvPr id="6" name="Obraz 5"/>
          <p:cNvPicPr>
            <a:picLocks noChangeAspect="1"/>
          </p:cNvPicPr>
          <p:nvPr/>
        </p:nvPicPr>
        <p:blipFill>
          <a:blip r:embed="rId3"/>
          <a:stretch>
            <a:fillRect/>
          </a:stretch>
        </p:blipFill>
        <p:spPr>
          <a:xfrm>
            <a:off x="6236849" y="382953"/>
            <a:ext cx="3118801" cy="4775197"/>
          </a:xfrm>
          <a:prstGeom prst="rect">
            <a:avLst/>
          </a:prstGeom>
        </p:spPr>
      </p:pic>
      <p:sp>
        <p:nvSpPr>
          <p:cNvPr id="7" name="pole tekstowe 6"/>
          <p:cNvSpPr txBox="1"/>
          <p:nvPr/>
        </p:nvSpPr>
        <p:spPr>
          <a:xfrm>
            <a:off x="5439508" y="5259757"/>
            <a:ext cx="4517292" cy="1323439"/>
          </a:xfrm>
          <a:prstGeom prst="rect">
            <a:avLst/>
          </a:prstGeom>
          <a:noFill/>
        </p:spPr>
        <p:txBody>
          <a:bodyPr wrap="square" rtlCol="0">
            <a:spAutoFit/>
          </a:bodyPr>
          <a:lstStyle/>
          <a:p>
            <a:pPr algn="ctr"/>
            <a:r>
              <a:rPr lang="pl-PL" sz="4000" b="1" dirty="0" smtClean="0"/>
              <a:t>HELEN KELLER  </a:t>
            </a:r>
          </a:p>
          <a:p>
            <a:pPr algn="ctr"/>
            <a:r>
              <a:rPr lang="pl-PL" sz="4000" b="1" dirty="0" smtClean="0"/>
              <a:t>i ANNE SULLIVAN</a:t>
            </a:r>
            <a:endParaRPr lang="pl-PL" sz="4000" b="1" dirty="0"/>
          </a:p>
        </p:txBody>
      </p:sp>
    </p:spTree>
    <p:extLst>
      <p:ext uri="{BB962C8B-B14F-4D97-AF65-F5344CB8AC3E}">
        <p14:creationId xmlns:p14="http://schemas.microsoft.com/office/powerpoint/2010/main" val="1743348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573620" y="1377038"/>
            <a:ext cx="8540484" cy="3672408"/>
          </a:xfrm>
          <a:prstGeom prst="rect">
            <a:avLst/>
          </a:prstGeom>
          <a:noFill/>
          <a:ln w="9525">
            <a:noFill/>
            <a:miter lim="800000"/>
            <a:headEnd/>
            <a:tailEnd/>
          </a:ln>
        </p:spPr>
      </p:pic>
    </p:spTree>
    <p:extLst>
      <p:ext uri="{BB962C8B-B14F-4D97-AF65-F5344CB8AC3E}">
        <p14:creationId xmlns:p14="http://schemas.microsoft.com/office/powerpoint/2010/main" val="1840235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1734" y="317500"/>
            <a:ext cx="8596668" cy="1320800"/>
          </a:xfrm>
        </p:spPr>
        <p:txBody>
          <a:bodyPr/>
          <a:lstStyle/>
          <a:p>
            <a:pPr algn="ctr"/>
            <a:r>
              <a:rPr lang="pl-PL" b="1" dirty="0" smtClean="0">
                <a:solidFill>
                  <a:srgbClr val="00B050"/>
                </a:solidFill>
              </a:rPr>
              <a:t> </a:t>
            </a:r>
            <a:r>
              <a:rPr lang="pl-PL" sz="3200" b="1" dirty="0" smtClean="0">
                <a:solidFill>
                  <a:srgbClr val="00B050"/>
                </a:solidFill>
              </a:rPr>
              <a:t>Jak działa nasz mózg?</a:t>
            </a:r>
            <a:endParaRPr lang="pl-PL" dirty="0">
              <a:solidFill>
                <a:srgbClr val="00B050"/>
              </a:solidFill>
            </a:endParaRPr>
          </a:p>
        </p:txBody>
      </p:sp>
      <p:sp>
        <p:nvSpPr>
          <p:cNvPr id="3" name="Symbol zastępczy zawartości 2"/>
          <p:cNvSpPr>
            <a:spLocks noGrp="1"/>
          </p:cNvSpPr>
          <p:nvPr>
            <p:ph idx="1"/>
          </p:nvPr>
        </p:nvSpPr>
        <p:spPr>
          <a:xfrm>
            <a:off x="321734" y="1360489"/>
            <a:ext cx="11070166" cy="4379911"/>
          </a:xfrm>
        </p:spPr>
        <p:txBody>
          <a:bodyPr>
            <a:normAutofit/>
          </a:bodyPr>
          <a:lstStyle/>
          <a:p>
            <a:pPr marL="0" indent="0">
              <a:buNone/>
            </a:pPr>
            <a:r>
              <a:rPr lang="pl-PL" sz="2800" b="1" dirty="0" smtClean="0"/>
              <a:t>Percepcja</a:t>
            </a:r>
            <a:r>
              <a:rPr lang="pl-PL" sz="2800" dirty="0"/>
              <a:t>:</a:t>
            </a:r>
          </a:p>
          <a:p>
            <a:pPr marL="0" indent="0">
              <a:buNone/>
            </a:pPr>
            <a:r>
              <a:rPr lang="pl-PL" sz="2800" dirty="0"/>
              <a:t>- wnioskowanie z doświadczenia – postrzeganie kształtowane </a:t>
            </a:r>
            <a:r>
              <a:rPr lang="pl-PL" sz="2800" dirty="0" smtClean="0"/>
              <a:t/>
            </a:r>
            <a:br>
              <a:rPr lang="pl-PL" sz="2800" dirty="0" smtClean="0"/>
            </a:br>
            <a:r>
              <a:rPr lang="pl-PL" sz="2800" dirty="0" smtClean="0"/>
              <a:t>przez </a:t>
            </a:r>
            <a:r>
              <a:rPr lang="pl-PL" sz="2800" dirty="0"/>
              <a:t>uczenie się</a:t>
            </a:r>
          </a:p>
          <a:p>
            <a:pPr marL="0" indent="0">
              <a:buNone/>
            </a:pPr>
            <a:r>
              <a:rPr lang="pl-PL" sz="2800" dirty="0"/>
              <a:t>- kontekst i oczekiwania – najpierw identyfikacja kontekstu, później percepcja</a:t>
            </a:r>
          </a:p>
          <a:p>
            <a:pPr marL="0" indent="0">
              <a:buNone/>
            </a:pPr>
            <a:r>
              <a:rPr lang="pl-PL" sz="2800" dirty="0"/>
              <a:t>- nastawienie percepcyjne – gotowość do wykrycia określonego bodźca w danym kontekście</a:t>
            </a:r>
          </a:p>
          <a:p>
            <a:pPr marL="0" indent="0">
              <a:buNone/>
            </a:pPr>
            <a:r>
              <a:rPr lang="pl-PL" sz="2800" dirty="0"/>
              <a:t>- wpływ kultury na percepcję – to, co znamy, co nas otacza…</a:t>
            </a:r>
          </a:p>
          <a:p>
            <a:pPr marL="0" indent="0">
              <a:buNone/>
            </a:pPr>
            <a:endParaRPr lang="pl-PL" dirty="0"/>
          </a:p>
        </p:txBody>
      </p:sp>
    </p:spTree>
    <p:extLst>
      <p:ext uri="{BB962C8B-B14F-4D97-AF65-F5344CB8AC3E}">
        <p14:creationId xmlns:p14="http://schemas.microsoft.com/office/powerpoint/2010/main" val="4234316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rotWithShape="1">
          <a:blip r:embed="rId2">
            <a:extLst>
              <a:ext uri="{28A0092B-C50C-407E-A947-70E740481C1C}">
                <a14:useLocalDpi xmlns:a14="http://schemas.microsoft.com/office/drawing/2010/main" val="0"/>
              </a:ext>
            </a:extLst>
          </a:blip>
          <a:srcRect t="17327" b="14259"/>
          <a:stretch/>
        </p:blipFill>
        <p:spPr>
          <a:xfrm>
            <a:off x="842839" y="319134"/>
            <a:ext cx="8229140" cy="6256699"/>
          </a:xfrm>
        </p:spPr>
      </p:pic>
    </p:spTree>
    <p:extLst>
      <p:ext uri="{BB962C8B-B14F-4D97-AF65-F5344CB8AC3E}">
        <p14:creationId xmlns:p14="http://schemas.microsoft.com/office/powerpoint/2010/main" val="3319852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9734" y="0"/>
            <a:ext cx="8596668" cy="1320800"/>
          </a:xfrm>
        </p:spPr>
        <p:txBody>
          <a:bodyPr/>
          <a:lstStyle/>
          <a:p>
            <a:pPr algn="ctr"/>
            <a:r>
              <a:rPr lang="pl-PL" b="1" dirty="0" smtClean="0">
                <a:solidFill>
                  <a:srgbClr val="C00000"/>
                </a:solidFill>
              </a:rPr>
              <a:t> </a:t>
            </a:r>
            <a:r>
              <a:rPr lang="pl-PL" b="1" dirty="0">
                <a:solidFill>
                  <a:prstClr val="black"/>
                </a:solidFill>
              </a:rPr>
              <a:t/>
            </a:r>
            <a:br>
              <a:rPr lang="pl-PL" b="1" dirty="0">
                <a:solidFill>
                  <a:prstClr val="black"/>
                </a:solidFill>
              </a:rPr>
            </a:br>
            <a:r>
              <a:rPr lang="pl-PL" sz="3200" b="1" dirty="0" smtClean="0">
                <a:solidFill>
                  <a:srgbClr val="00B050"/>
                </a:solidFill>
              </a:rPr>
              <a:t>Jak działa nasz mózg?</a:t>
            </a:r>
            <a:endParaRPr lang="pl-PL" dirty="0">
              <a:solidFill>
                <a:srgbClr val="00B050"/>
              </a:solidFill>
            </a:endParaRPr>
          </a:p>
        </p:txBody>
      </p:sp>
      <p:sp>
        <p:nvSpPr>
          <p:cNvPr id="3" name="Symbol zastępczy zawartości 2"/>
          <p:cNvSpPr>
            <a:spLocks noGrp="1"/>
          </p:cNvSpPr>
          <p:nvPr>
            <p:ph idx="1"/>
          </p:nvPr>
        </p:nvSpPr>
        <p:spPr>
          <a:xfrm>
            <a:off x="486834" y="1524001"/>
            <a:ext cx="11844866" cy="4428462"/>
          </a:xfrm>
        </p:spPr>
        <p:txBody>
          <a:bodyPr>
            <a:noAutofit/>
          </a:bodyPr>
          <a:lstStyle/>
          <a:p>
            <a:pPr marL="0" indent="0">
              <a:buNone/>
            </a:pPr>
            <a:r>
              <a:rPr lang="pl-PL" sz="2800" b="1" dirty="0"/>
              <a:t>Tworzymy najpełniejsze i najwierniejsze zapisy pamięciowe </a:t>
            </a:r>
            <a:r>
              <a:rPr lang="pl-PL" sz="2800" b="1" dirty="0" smtClean="0"/>
              <a:t>dla:</a:t>
            </a:r>
          </a:p>
          <a:p>
            <a:pPr marL="0" indent="0">
              <a:buNone/>
            </a:pPr>
            <a:endParaRPr lang="pl-PL" sz="2800" dirty="0"/>
          </a:p>
          <a:p>
            <a:pPr marL="0" indent="0">
              <a:buNone/>
            </a:pPr>
            <a:r>
              <a:rPr lang="pl-PL" sz="2800" dirty="0"/>
              <a:t>- informacji, na której skupiliśmy uwagę</a:t>
            </a:r>
          </a:p>
          <a:p>
            <a:pPr marL="0" indent="0">
              <a:buNone/>
            </a:pPr>
            <a:r>
              <a:rPr lang="pl-PL" sz="2800" dirty="0"/>
              <a:t>- informacji, którą jesteśmy zainteresowani</a:t>
            </a:r>
          </a:p>
          <a:p>
            <a:pPr marL="0" indent="0">
              <a:buNone/>
            </a:pPr>
            <a:r>
              <a:rPr lang="pl-PL" sz="2800" dirty="0"/>
              <a:t>- informacji, która pobudza nas emocjonalnie</a:t>
            </a:r>
          </a:p>
          <a:p>
            <a:pPr marL="0" indent="0">
              <a:buNone/>
            </a:pPr>
            <a:r>
              <a:rPr lang="pl-PL" sz="2800" dirty="0"/>
              <a:t>- informacji, która wiąże się z wcześniejszym doświadczeniem</a:t>
            </a:r>
          </a:p>
          <a:p>
            <a:pPr marL="0" indent="0">
              <a:buNone/>
            </a:pPr>
            <a:r>
              <a:rPr lang="pl-PL" sz="2800" dirty="0"/>
              <a:t>- informacji, którą powtarzamy</a:t>
            </a:r>
          </a:p>
          <a:p>
            <a:pPr marL="0" indent="0">
              <a:buNone/>
            </a:pPr>
            <a:endParaRPr lang="pl-PL" sz="2800" i="1" dirty="0" smtClean="0"/>
          </a:p>
          <a:p>
            <a:pPr marL="0" indent="0">
              <a:buNone/>
            </a:pPr>
            <a:r>
              <a:rPr lang="pl-PL" sz="2800" i="1" dirty="0" smtClean="0"/>
              <a:t>(</a:t>
            </a:r>
            <a:r>
              <a:rPr lang="pl-PL" sz="2800" i="1" dirty="0" err="1" smtClean="0"/>
              <a:t>Zimbardo</a:t>
            </a:r>
            <a:r>
              <a:rPr lang="pl-PL" sz="2800" i="1" dirty="0" smtClean="0"/>
              <a:t> </a:t>
            </a:r>
            <a:r>
              <a:rPr lang="pl-PL" sz="2800" i="1" dirty="0" err="1" smtClean="0"/>
              <a:t>Ph</a:t>
            </a:r>
            <a:r>
              <a:rPr lang="pl-PL" sz="2800" i="1" dirty="0" smtClean="0"/>
              <a:t>., Psychologia </a:t>
            </a:r>
            <a:r>
              <a:rPr lang="pl-PL" sz="2800" i="1" dirty="0" err="1" smtClean="0"/>
              <a:t>t.II</a:t>
            </a:r>
            <a:r>
              <a:rPr lang="pl-PL" sz="2800" i="1" dirty="0" smtClean="0"/>
              <a:t>, </a:t>
            </a:r>
            <a:r>
              <a:rPr lang="pl-PL" sz="2800" i="1" dirty="0" err="1" smtClean="0"/>
              <a:t>ss</a:t>
            </a:r>
            <a:r>
              <a:rPr lang="pl-PL" sz="2800" i="1" dirty="0" smtClean="0"/>
              <a:t>  .188 – 189)</a:t>
            </a:r>
            <a:r>
              <a:rPr lang="pl-PL" sz="2800" dirty="0" smtClean="0"/>
              <a:t>:</a:t>
            </a:r>
            <a:endParaRPr lang="pl-PL" sz="2800" dirty="0"/>
          </a:p>
        </p:txBody>
      </p:sp>
    </p:spTree>
    <p:extLst>
      <p:ext uri="{BB962C8B-B14F-4D97-AF65-F5344CB8AC3E}">
        <p14:creationId xmlns:p14="http://schemas.microsoft.com/office/powerpoint/2010/main" val="272858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00780" y="730748"/>
            <a:ext cx="8596668" cy="1320800"/>
          </a:xfrm>
        </p:spPr>
        <p:txBody>
          <a:bodyPr>
            <a:normAutofit/>
          </a:bodyPr>
          <a:lstStyle/>
          <a:p>
            <a:r>
              <a:rPr lang="pl-PL" sz="4000" dirty="0" smtClean="0"/>
              <a:t>WZROK – SŁUCH – DOTYK…</a:t>
            </a:r>
            <a:endParaRPr lang="pl-PL" sz="4000" dirty="0"/>
          </a:p>
        </p:txBody>
      </p:sp>
      <p:sp>
        <p:nvSpPr>
          <p:cNvPr id="3" name="Symbol zastępczy zawartości 2"/>
          <p:cNvSpPr>
            <a:spLocks noGrp="1"/>
          </p:cNvSpPr>
          <p:nvPr>
            <p:ph idx="1"/>
          </p:nvPr>
        </p:nvSpPr>
        <p:spPr>
          <a:xfrm>
            <a:off x="700780" y="2379796"/>
            <a:ext cx="8596668" cy="3880773"/>
          </a:xfrm>
        </p:spPr>
        <p:txBody>
          <a:bodyPr>
            <a:normAutofit/>
          </a:bodyPr>
          <a:lstStyle/>
          <a:p>
            <a:r>
              <a:rPr lang="pl-PL" sz="4000" dirty="0" smtClean="0"/>
              <a:t>Czy widzimy oczami?</a:t>
            </a:r>
          </a:p>
          <a:p>
            <a:r>
              <a:rPr lang="pl-PL" sz="4000" dirty="0" smtClean="0"/>
              <a:t>Czy słyszymy uszami?</a:t>
            </a:r>
          </a:p>
          <a:p>
            <a:r>
              <a:rPr lang="pl-PL" sz="4000" dirty="0" smtClean="0"/>
              <a:t>Czy czujemy dotykiem?</a:t>
            </a:r>
            <a:endParaRPr lang="pl-PL" sz="4000" dirty="0"/>
          </a:p>
        </p:txBody>
      </p:sp>
      <p:pic>
        <p:nvPicPr>
          <p:cNvPr id="4" name="Obraz 3"/>
          <p:cNvPicPr>
            <a:picLocks noChangeAspect="1"/>
          </p:cNvPicPr>
          <p:nvPr/>
        </p:nvPicPr>
        <p:blipFill>
          <a:blip r:embed="rId2"/>
          <a:stretch>
            <a:fillRect/>
          </a:stretch>
        </p:blipFill>
        <p:spPr>
          <a:xfrm>
            <a:off x="8307179" y="651377"/>
            <a:ext cx="3232038" cy="24209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Obraz 5"/>
          <p:cNvPicPr>
            <a:picLocks noChangeAspect="1"/>
          </p:cNvPicPr>
          <p:nvPr/>
        </p:nvPicPr>
        <p:blipFill>
          <a:blip r:embed="rId3"/>
          <a:stretch>
            <a:fillRect/>
          </a:stretch>
        </p:blipFill>
        <p:spPr>
          <a:xfrm>
            <a:off x="7444419" y="3944532"/>
            <a:ext cx="3174868" cy="22473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9176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WZROK </a:t>
            </a:r>
            <a:br>
              <a:rPr lang="pl-PL" dirty="0" smtClean="0"/>
            </a:br>
            <a:r>
              <a:rPr lang="pl-PL" dirty="0" smtClean="0"/>
              <a:t>(nie widzimy oczami ! </a:t>
            </a:r>
            <a:r>
              <a:rPr lang="pl-PL" dirty="0" smtClean="0">
                <a:sym typeface="Wingdings" panose="05000000000000000000" pitchFamily="2" charset="2"/>
              </a:rPr>
              <a:t>)</a:t>
            </a:r>
            <a:endParaRPr lang="pl-PL" dirty="0"/>
          </a:p>
        </p:txBody>
      </p:sp>
      <p:sp>
        <p:nvSpPr>
          <p:cNvPr id="3" name="Symbol zastępczy zawartości 2"/>
          <p:cNvSpPr>
            <a:spLocks noGrp="1"/>
          </p:cNvSpPr>
          <p:nvPr>
            <p:ph idx="1"/>
          </p:nvPr>
        </p:nvSpPr>
        <p:spPr/>
        <p:txBody>
          <a:bodyPr/>
          <a:lstStyle/>
          <a:p>
            <a:r>
              <a:rPr lang="pl-PL" dirty="0" smtClean="0"/>
              <a:t>Jaka jest różnica między niedowidzeniem, a niewidzeniem (ślepotą)?</a:t>
            </a:r>
            <a:endParaRPr lang="pl-PL" dirty="0"/>
          </a:p>
        </p:txBody>
      </p:sp>
      <p:pic>
        <p:nvPicPr>
          <p:cNvPr id="5" name="Obraz 4"/>
          <p:cNvPicPr>
            <a:picLocks noChangeAspect="1"/>
          </p:cNvPicPr>
          <p:nvPr/>
        </p:nvPicPr>
        <p:blipFill>
          <a:blip r:embed="rId2"/>
          <a:stretch>
            <a:fillRect/>
          </a:stretch>
        </p:blipFill>
        <p:spPr>
          <a:xfrm>
            <a:off x="677334" y="2809937"/>
            <a:ext cx="9193549" cy="3364286"/>
          </a:xfrm>
          <a:prstGeom prst="rect">
            <a:avLst/>
          </a:prstGeom>
        </p:spPr>
      </p:pic>
    </p:spTree>
    <p:extLst>
      <p:ext uri="{BB962C8B-B14F-4D97-AF65-F5344CB8AC3E}">
        <p14:creationId xmlns:p14="http://schemas.microsoft.com/office/powerpoint/2010/main" val="1086658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90360" y="609600"/>
            <a:ext cx="8596668" cy="867508"/>
          </a:xfrm>
        </p:spPr>
        <p:txBody>
          <a:bodyPr/>
          <a:lstStyle/>
          <a:p>
            <a:r>
              <a:rPr lang="pl-PL" dirty="0" smtClean="0"/>
              <a:t>WZROK…</a:t>
            </a:r>
            <a:endParaRPr lang="pl-PL" dirty="0"/>
          </a:p>
        </p:txBody>
      </p:sp>
      <p:sp>
        <p:nvSpPr>
          <p:cNvPr id="5" name="Symbol zastępczy zawartości 4"/>
          <p:cNvSpPr>
            <a:spLocks noGrp="1"/>
          </p:cNvSpPr>
          <p:nvPr>
            <p:ph idx="1"/>
          </p:nvPr>
        </p:nvSpPr>
        <p:spPr>
          <a:xfrm>
            <a:off x="690359" y="1668220"/>
            <a:ext cx="9813517" cy="3880773"/>
          </a:xfrm>
        </p:spPr>
        <p:txBody>
          <a:bodyPr>
            <a:normAutofit/>
          </a:bodyPr>
          <a:lstStyle/>
          <a:p>
            <a:pPr lvl="0"/>
            <a:r>
              <a:rPr lang="pl-PL" sz="2800" dirty="0"/>
              <a:t>Umiejętność widzenia nie jest wrodzona, uczymy się jej przez </a:t>
            </a:r>
            <a:r>
              <a:rPr lang="pl-PL" sz="2800" dirty="0" smtClean="0"/>
              <a:t>całe </a:t>
            </a:r>
            <a:r>
              <a:rPr lang="pl-PL" sz="2800" dirty="0"/>
              <a:t>życie, szczególnie do 7 roku życia</a:t>
            </a:r>
          </a:p>
          <a:p>
            <a:pPr lvl="0"/>
            <a:r>
              <a:rPr lang="pl-PL" sz="2800" dirty="0"/>
              <a:t>Umiejętność widzenia to nie tylko ostrość wzroku</a:t>
            </a:r>
            <a:r>
              <a:rPr lang="pl-PL" sz="2800"/>
              <a:t>, </a:t>
            </a:r>
            <a:r>
              <a:rPr lang="pl-PL" sz="2800" smtClean="0"/>
              <a:t/>
            </a:r>
            <a:br>
              <a:rPr lang="pl-PL" sz="2800" smtClean="0"/>
            </a:br>
            <a:r>
              <a:rPr lang="pl-PL" sz="2800" smtClean="0"/>
              <a:t>to </a:t>
            </a:r>
            <a:r>
              <a:rPr lang="pl-PL" sz="2800" dirty="0"/>
              <a:t>również: pole widzenia, widzenie barwy, recepcja światła, motoryka </a:t>
            </a:r>
            <a:r>
              <a:rPr lang="pl-PL" sz="2800" dirty="0" smtClean="0"/>
              <a:t>gałek </a:t>
            </a:r>
            <a:r>
              <a:rPr lang="pl-PL" sz="2800" dirty="0"/>
              <a:t>ocznych, funkcje mózgowe.</a:t>
            </a:r>
          </a:p>
          <a:p>
            <a:pPr lvl="0"/>
            <a:r>
              <a:rPr lang="pl-PL" sz="2800" dirty="0"/>
              <a:t>Umiejętności widzenia i posługiwania się wzrokiem można się nauczyć ! Rehabilitacja!!!</a:t>
            </a:r>
          </a:p>
          <a:p>
            <a:endParaRPr lang="pl-PL" dirty="0"/>
          </a:p>
        </p:txBody>
      </p:sp>
    </p:spTree>
    <p:extLst>
      <p:ext uri="{BB962C8B-B14F-4D97-AF65-F5344CB8AC3E}">
        <p14:creationId xmlns:p14="http://schemas.microsoft.com/office/powerpoint/2010/main" val="806696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1008185"/>
          </a:xfrm>
        </p:spPr>
        <p:txBody>
          <a:bodyPr/>
          <a:lstStyle/>
          <a:p>
            <a:r>
              <a:rPr lang="pl-PL" dirty="0" smtClean="0"/>
              <a:t>WZROK – jak pomóc?</a:t>
            </a:r>
            <a:endParaRPr lang="pl-PL" dirty="0"/>
          </a:p>
        </p:txBody>
      </p:sp>
      <p:sp>
        <p:nvSpPr>
          <p:cNvPr id="3" name="Symbol zastępczy zawartości 2"/>
          <p:cNvSpPr>
            <a:spLocks noGrp="1"/>
          </p:cNvSpPr>
          <p:nvPr>
            <p:ph idx="1"/>
          </p:nvPr>
        </p:nvSpPr>
        <p:spPr>
          <a:xfrm>
            <a:off x="388164" y="1738559"/>
            <a:ext cx="9998481" cy="4341811"/>
          </a:xfrm>
        </p:spPr>
        <p:txBody>
          <a:bodyPr>
            <a:normAutofit fontScale="92500" lnSpcReduction="10000"/>
          </a:bodyPr>
          <a:lstStyle/>
          <a:p>
            <a:pPr lvl="0"/>
            <a:r>
              <a:rPr lang="pl-PL" b="1" dirty="0"/>
              <a:t>Dostosowanie otoczenia do potrzeb: </a:t>
            </a:r>
            <a:endParaRPr lang="pl-PL" b="1" dirty="0" smtClean="0"/>
          </a:p>
          <a:p>
            <a:pPr marL="0" lvl="0" indent="0">
              <a:buNone/>
            </a:pPr>
            <a:r>
              <a:rPr lang="pl-PL" b="1" dirty="0"/>
              <a:t>	</a:t>
            </a:r>
            <a:r>
              <a:rPr lang="pl-PL" b="1" dirty="0" smtClean="0"/>
              <a:t>- </a:t>
            </a:r>
            <a:r>
              <a:rPr lang="pl-PL" dirty="0" smtClean="0"/>
              <a:t>odpowiednie </a:t>
            </a:r>
            <a:r>
              <a:rPr lang="pl-PL" dirty="0"/>
              <a:t>światło, wyraźne barwy, </a:t>
            </a:r>
            <a:endParaRPr lang="pl-PL" dirty="0" smtClean="0"/>
          </a:p>
          <a:p>
            <a:pPr marL="0" lvl="0" indent="0">
              <a:buNone/>
            </a:pPr>
            <a:r>
              <a:rPr lang="pl-PL" dirty="0"/>
              <a:t>	</a:t>
            </a:r>
            <a:r>
              <a:rPr lang="pl-PL" dirty="0" smtClean="0"/>
              <a:t>- klasa „ustawiona” wraz </a:t>
            </a:r>
            <a:r>
              <a:rPr lang="pl-PL" dirty="0"/>
              <a:t>z </a:t>
            </a:r>
            <a:r>
              <a:rPr lang="pl-PL" dirty="0" smtClean="0"/>
              <a:t>dzieckiem, </a:t>
            </a:r>
          </a:p>
          <a:p>
            <a:pPr marL="0" lvl="0" indent="0">
              <a:buNone/>
            </a:pPr>
            <a:r>
              <a:rPr lang="pl-PL" dirty="0"/>
              <a:t>	</a:t>
            </a:r>
            <a:r>
              <a:rPr lang="pl-PL" dirty="0" smtClean="0"/>
              <a:t>- zawsze </a:t>
            </a:r>
            <a:r>
              <a:rPr lang="pl-PL" dirty="0"/>
              <a:t>takie samo ułożenie przedmiotów, </a:t>
            </a:r>
            <a:r>
              <a:rPr lang="pl-PL" dirty="0" smtClean="0"/>
              <a:t>drzwi, szafki, szuflady itp. „</a:t>
            </a:r>
            <a:r>
              <a:rPr lang="pl-PL" dirty="0"/>
              <a:t>z</a:t>
            </a:r>
            <a:r>
              <a:rPr lang="pl-PL" dirty="0" smtClean="0"/>
              <a:t>awsze otwarte” lub 	„zawsze zamknięte”…</a:t>
            </a:r>
          </a:p>
          <a:p>
            <a:pPr marL="0" lvl="0" indent="0">
              <a:buNone/>
            </a:pPr>
            <a:r>
              <a:rPr lang="pl-PL" dirty="0" smtClean="0"/>
              <a:t>	- odpowiednia </a:t>
            </a:r>
            <a:r>
              <a:rPr lang="pl-PL" dirty="0"/>
              <a:t>wielkość pomocy, pomoce rehabilitacyjne…</a:t>
            </a:r>
          </a:p>
          <a:p>
            <a:pPr lvl="0"/>
            <a:r>
              <a:rPr lang="pl-PL" b="1" dirty="0"/>
              <a:t>Odpowiednie zachowanie widzących</a:t>
            </a:r>
            <a:r>
              <a:rPr lang="pl-PL" dirty="0"/>
              <a:t>: </a:t>
            </a:r>
            <a:endParaRPr lang="pl-PL" dirty="0" smtClean="0"/>
          </a:p>
          <a:p>
            <a:pPr marL="0" lvl="0" indent="0">
              <a:buNone/>
            </a:pPr>
            <a:r>
              <a:rPr lang="pl-PL" dirty="0"/>
              <a:t>	</a:t>
            </a:r>
            <a:r>
              <a:rPr lang="pl-PL" dirty="0" smtClean="0"/>
              <a:t>- „</a:t>
            </a:r>
            <a:r>
              <a:rPr lang="pl-PL" dirty="0"/>
              <a:t>nie skradać się”, sygnalizować swoją obecność, </a:t>
            </a:r>
            <a:endParaRPr lang="pl-PL" dirty="0" smtClean="0"/>
          </a:p>
          <a:p>
            <a:pPr marL="0" lvl="0" indent="0">
              <a:buNone/>
            </a:pPr>
            <a:r>
              <a:rPr lang="pl-PL" dirty="0"/>
              <a:t>	</a:t>
            </a:r>
            <a:r>
              <a:rPr lang="pl-PL" dirty="0" smtClean="0"/>
              <a:t>- zwracać </a:t>
            </a:r>
            <a:r>
              <a:rPr lang="pl-PL" dirty="0"/>
              <a:t>się po imieniu nigdy bezosobowo, </a:t>
            </a:r>
            <a:endParaRPr lang="pl-PL" dirty="0" smtClean="0"/>
          </a:p>
          <a:p>
            <a:pPr marL="0" lvl="0" indent="0">
              <a:buNone/>
            </a:pPr>
            <a:r>
              <a:rPr lang="pl-PL" dirty="0"/>
              <a:t>	</a:t>
            </a:r>
            <a:r>
              <a:rPr lang="pl-PL" dirty="0" smtClean="0"/>
              <a:t>- nie </a:t>
            </a:r>
            <a:r>
              <a:rPr lang="pl-PL" dirty="0"/>
              <a:t>mówić zbyt głośno, </a:t>
            </a:r>
          </a:p>
          <a:p>
            <a:pPr marL="0" lvl="0" indent="0">
              <a:buNone/>
            </a:pPr>
            <a:r>
              <a:rPr lang="pl-PL" dirty="0" smtClean="0"/>
              <a:t>	- nie </a:t>
            </a:r>
            <a:r>
              <a:rPr lang="pl-PL" dirty="0"/>
              <a:t>podawać instrukcji bez punktów odniesień (np. połóż to tam), </a:t>
            </a:r>
            <a:endParaRPr lang="pl-PL" dirty="0" smtClean="0"/>
          </a:p>
          <a:p>
            <a:pPr marL="0" indent="0">
              <a:buNone/>
            </a:pPr>
            <a:r>
              <a:rPr lang="pl-PL" dirty="0"/>
              <a:t>	</a:t>
            </a:r>
            <a:r>
              <a:rPr lang="pl-PL" dirty="0" smtClean="0"/>
              <a:t>- </a:t>
            </a:r>
            <a:r>
              <a:rPr lang="pl-PL" dirty="0"/>
              <a:t>starać się by osoba była samodzielna – nie wyręczać!</a:t>
            </a:r>
          </a:p>
          <a:p>
            <a:pPr marL="0" lvl="0" indent="0">
              <a:buNone/>
            </a:pPr>
            <a:endParaRPr lang="pl-PL" dirty="0" smtClean="0"/>
          </a:p>
          <a:p>
            <a:endParaRPr lang="pl-PL" dirty="0"/>
          </a:p>
        </p:txBody>
      </p:sp>
    </p:spTree>
    <p:extLst>
      <p:ext uri="{BB962C8B-B14F-4D97-AF65-F5344CB8AC3E}">
        <p14:creationId xmlns:p14="http://schemas.microsoft.com/office/powerpoint/2010/main" val="160224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SŁUCH</a:t>
            </a:r>
            <a:br>
              <a:rPr lang="pl-PL" dirty="0" smtClean="0"/>
            </a:br>
            <a:r>
              <a:rPr lang="pl-PL" dirty="0" smtClean="0"/>
              <a:t>(nie słyszymy uszami </a:t>
            </a:r>
            <a:r>
              <a:rPr lang="pl-PL" dirty="0" smtClean="0">
                <a:sym typeface="Wingdings" panose="05000000000000000000" pitchFamily="2" charset="2"/>
              </a:rPr>
              <a:t>)</a:t>
            </a:r>
            <a:endParaRPr lang="pl-PL" dirty="0"/>
          </a:p>
        </p:txBody>
      </p:sp>
      <p:sp>
        <p:nvSpPr>
          <p:cNvPr id="7" name="pole tekstowe 6"/>
          <p:cNvSpPr txBox="1"/>
          <p:nvPr/>
        </p:nvSpPr>
        <p:spPr>
          <a:xfrm>
            <a:off x="677334" y="2136164"/>
            <a:ext cx="10746153" cy="2554545"/>
          </a:xfrm>
          <a:prstGeom prst="rect">
            <a:avLst/>
          </a:prstGeom>
          <a:noFill/>
        </p:spPr>
        <p:txBody>
          <a:bodyPr wrap="square" rtlCol="0">
            <a:spAutoFit/>
          </a:bodyPr>
          <a:lstStyle/>
          <a:p>
            <a:r>
              <a:rPr lang="pl-PL" sz="3200" dirty="0" smtClean="0"/>
              <a:t>Kiedy ucho człowieka zaczyna słyszeć? </a:t>
            </a:r>
          </a:p>
          <a:p>
            <a:r>
              <a:rPr lang="pl-PL" sz="3200" dirty="0" smtClean="0"/>
              <a:t>Ile decybeli ma cisza?</a:t>
            </a:r>
          </a:p>
          <a:p>
            <a:r>
              <a:rPr lang="pl-PL" sz="3200" dirty="0" smtClean="0"/>
              <a:t>Ile decybeli ma szept?</a:t>
            </a:r>
          </a:p>
          <a:p>
            <a:r>
              <a:rPr lang="pl-PL" sz="3200" dirty="0" smtClean="0"/>
              <a:t>Co ma więcej decybeli głośny krzyk, </a:t>
            </a:r>
          </a:p>
          <a:p>
            <a:r>
              <a:rPr lang="pl-PL" sz="3200" dirty="0" smtClean="0"/>
              <a:t>koncert rockowy czy startujący samolot? </a:t>
            </a:r>
            <a:endParaRPr lang="pl-PL" sz="3200" dirty="0"/>
          </a:p>
        </p:txBody>
      </p:sp>
    </p:spTree>
    <p:extLst>
      <p:ext uri="{BB962C8B-B14F-4D97-AF65-F5344CB8AC3E}">
        <p14:creationId xmlns:p14="http://schemas.microsoft.com/office/powerpoint/2010/main" val="3043841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SŁUCH</a:t>
            </a:r>
            <a:endParaRPr lang="pl-PL" dirty="0"/>
          </a:p>
        </p:txBody>
      </p:sp>
      <p:pic>
        <p:nvPicPr>
          <p:cNvPr id="4" name="Symbol zastępczy zawartości 3"/>
          <p:cNvPicPr>
            <a:picLocks noGrp="1" noChangeAspect="1"/>
          </p:cNvPicPr>
          <p:nvPr>
            <p:ph idx="1"/>
          </p:nvPr>
        </p:nvPicPr>
        <p:blipFill>
          <a:blip r:embed="rId2"/>
          <a:stretch>
            <a:fillRect/>
          </a:stretch>
        </p:blipFill>
        <p:spPr>
          <a:xfrm>
            <a:off x="677863" y="2322244"/>
            <a:ext cx="8596312" cy="3558125"/>
          </a:xfrm>
          <a:prstGeom prst="rect">
            <a:avLst/>
          </a:prstGeom>
        </p:spPr>
      </p:pic>
      <p:graphicFrame>
        <p:nvGraphicFramePr>
          <p:cNvPr id="5" name="Tabela 4"/>
          <p:cNvGraphicFramePr>
            <a:graphicFrameLocks noGrp="1"/>
          </p:cNvGraphicFramePr>
          <p:nvPr>
            <p:extLst>
              <p:ext uri="{D42A27DB-BD31-4B8C-83A1-F6EECF244321}">
                <p14:modId xmlns:p14="http://schemas.microsoft.com/office/powerpoint/2010/main" val="2919425811"/>
              </p:ext>
            </p:extLst>
          </p:nvPr>
        </p:nvGraphicFramePr>
        <p:xfrm>
          <a:off x="570523" y="1409334"/>
          <a:ext cx="9128368" cy="4937760"/>
        </p:xfrm>
        <a:graphic>
          <a:graphicData uri="http://schemas.openxmlformats.org/drawingml/2006/table">
            <a:tbl>
              <a:tblPr firstRow="1" firstCol="1" lastRow="1" lastCol="1" bandRow="1" bandCol="1"/>
              <a:tblGrid>
                <a:gridCol w="2282092"/>
                <a:gridCol w="2282092"/>
                <a:gridCol w="2282092"/>
                <a:gridCol w="2282092"/>
              </a:tblGrid>
              <a:tr h="437146">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decybele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Co słychać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Stopień uszkodzenia słuchu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Słyszalność mowy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146">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-10 </a:t>
                      </a:r>
                      <a:r>
                        <a:rPr lang="pl-PL" sz="1800" dirty="0" err="1">
                          <a:effectLst/>
                          <a:latin typeface="Times New Roman" panose="02020603050405020304" pitchFamily="18" charset="0"/>
                          <a:ea typeface="Times New Roman" panose="02020603050405020304" pitchFamily="18" charset="0"/>
                        </a:rPr>
                        <a:t>dB</a:t>
                      </a:r>
                      <a:r>
                        <a:rPr lang="pl-PL" sz="1800" dirty="0">
                          <a:effectLst/>
                          <a:latin typeface="Times New Roman" panose="02020603050405020304" pitchFamily="18" charset="0"/>
                          <a:ea typeface="Times New Roman" panose="02020603050405020304" pitchFamily="18" charset="0"/>
                        </a:rPr>
                        <a:t> – 0 </a:t>
                      </a:r>
                      <a:r>
                        <a:rPr lang="pl-PL" sz="1800" dirty="0" err="1">
                          <a:effectLst/>
                          <a:latin typeface="Times New Roman" panose="02020603050405020304" pitchFamily="18" charset="0"/>
                          <a:ea typeface="Times New Roman" panose="02020603050405020304" pitchFamily="18" charset="0"/>
                        </a:rPr>
                        <a:t>dB</a:t>
                      </a:r>
                      <a:endParaRPr lang="pl-PL"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Zaczyna słyszeć ucho człowieka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Słuch normalny, bardzo dobry!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Idealna!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573">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10 </a:t>
                      </a:r>
                      <a:r>
                        <a:rPr lang="pl-PL" sz="1800" dirty="0" err="1">
                          <a:effectLst/>
                          <a:latin typeface="Times New Roman" panose="02020603050405020304" pitchFamily="18" charset="0"/>
                          <a:ea typeface="Times New Roman" panose="02020603050405020304" pitchFamily="18" charset="0"/>
                        </a:rPr>
                        <a:t>dB</a:t>
                      </a:r>
                      <a:endParaRPr lang="pl-PL"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cisza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Słuch normalny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Bardzo dobra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573">
                <a:tc>
                  <a:txBody>
                    <a:bodyPr/>
                    <a:lstStyle/>
                    <a:p>
                      <a:pPr>
                        <a:spcAft>
                          <a:spcPts val="0"/>
                        </a:spcAft>
                      </a:pPr>
                      <a:r>
                        <a:rPr lang="pl-PL" sz="1800">
                          <a:effectLst/>
                          <a:latin typeface="Times New Roman" panose="02020603050405020304" pitchFamily="18" charset="0"/>
                          <a:ea typeface="Times New Roman" panose="02020603050405020304" pitchFamily="18" charset="0"/>
                        </a:rPr>
                        <a:t>20 dB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szept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Słuch normalny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Dobra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146">
                <a:tc>
                  <a:txBody>
                    <a:bodyPr/>
                    <a:lstStyle/>
                    <a:p>
                      <a:pPr>
                        <a:spcAft>
                          <a:spcPts val="0"/>
                        </a:spcAft>
                      </a:pPr>
                      <a:r>
                        <a:rPr lang="pl-PL" sz="1800">
                          <a:effectLst/>
                          <a:latin typeface="Times New Roman" panose="02020603050405020304" pitchFamily="18" charset="0"/>
                          <a:ea typeface="Times New Roman" panose="02020603050405020304" pitchFamily="18" charset="0"/>
                        </a:rPr>
                        <a:t>40 dB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Mowa zwykła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Lekkie uszkodzenie słuchu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Z pewnym wysiłkiem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146">
                <a:tc>
                  <a:txBody>
                    <a:bodyPr/>
                    <a:lstStyle/>
                    <a:p>
                      <a:pPr>
                        <a:spcAft>
                          <a:spcPts val="0"/>
                        </a:spcAft>
                      </a:pPr>
                      <a:r>
                        <a:rPr lang="pl-PL" sz="1800">
                          <a:effectLst/>
                          <a:latin typeface="Times New Roman" panose="02020603050405020304" pitchFamily="18" charset="0"/>
                          <a:ea typeface="Times New Roman" panose="02020603050405020304" pitchFamily="18" charset="0"/>
                        </a:rPr>
                        <a:t>60 dB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Głośna mowa, samochód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Średnie uszkodzenie słuchu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Słyszane tylko samogłoski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146">
                <a:tc>
                  <a:txBody>
                    <a:bodyPr/>
                    <a:lstStyle/>
                    <a:p>
                      <a:pPr>
                        <a:spcAft>
                          <a:spcPts val="0"/>
                        </a:spcAft>
                      </a:pPr>
                      <a:r>
                        <a:rPr lang="pl-PL" sz="1800">
                          <a:effectLst/>
                          <a:latin typeface="Times New Roman" panose="02020603050405020304" pitchFamily="18" charset="0"/>
                          <a:ea typeface="Times New Roman" panose="02020603050405020304" pitchFamily="18" charset="0"/>
                        </a:rPr>
                        <a:t>70 dB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Ulica z tramwajami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Znaczne uszkodzenie słuchu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Zwykła mowa niesłyszana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146">
                <a:tc>
                  <a:txBody>
                    <a:bodyPr/>
                    <a:lstStyle/>
                    <a:p>
                      <a:pPr>
                        <a:spcAft>
                          <a:spcPts val="0"/>
                        </a:spcAft>
                      </a:pPr>
                      <a:r>
                        <a:rPr lang="pl-PL" sz="1800">
                          <a:effectLst/>
                          <a:latin typeface="Times New Roman" panose="02020603050405020304" pitchFamily="18" charset="0"/>
                          <a:ea typeface="Times New Roman" panose="02020603050405020304" pitchFamily="18" charset="0"/>
                        </a:rPr>
                        <a:t>Od 80 dB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krzyk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Znaczne uszkodzenie słuchu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Głośna mowa niesłyszana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146">
                <a:tc>
                  <a:txBody>
                    <a:bodyPr/>
                    <a:lstStyle/>
                    <a:p>
                      <a:pPr>
                        <a:spcAft>
                          <a:spcPts val="0"/>
                        </a:spcAft>
                      </a:pPr>
                      <a:r>
                        <a:rPr lang="pl-PL" sz="1800">
                          <a:effectLst/>
                          <a:latin typeface="Times New Roman" panose="02020603050405020304" pitchFamily="18" charset="0"/>
                          <a:ea typeface="Times New Roman" panose="02020603050405020304" pitchFamily="18" charset="0"/>
                        </a:rPr>
                        <a:t>Od 100 dB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Koncert rockowy, startujący samolot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Głębokie uszkodzenie słuchu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Żadna mowa niesłyszana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146">
                <a:tc>
                  <a:txBody>
                    <a:bodyPr/>
                    <a:lstStyle/>
                    <a:p>
                      <a:pPr>
                        <a:spcAft>
                          <a:spcPts val="0"/>
                        </a:spcAft>
                      </a:pPr>
                      <a:r>
                        <a:rPr lang="pl-PL" sz="1800">
                          <a:effectLst/>
                          <a:latin typeface="Times New Roman" panose="02020603050405020304" pitchFamily="18" charset="0"/>
                          <a:ea typeface="Times New Roman" panose="02020603050405020304" pitchFamily="18" charset="0"/>
                        </a:rPr>
                        <a:t>120 dB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Ból ucha, granica słyszenia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Głuchota całkowita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dirty="0">
                          <a:effectLst/>
                          <a:latin typeface="Times New Roman" panose="02020603050405020304" pitchFamily="18" charset="0"/>
                          <a:ea typeface="Times New Roman" panose="02020603050405020304" pitchFamily="18" charset="0"/>
                        </a:rPr>
                        <a:t>Żadna mowa niesłyszana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40781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41300" y="1930400"/>
            <a:ext cx="11798300" cy="4729554"/>
          </a:xfrm>
        </p:spPr>
        <p:txBody>
          <a:bodyPr>
            <a:normAutofit/>
          </a:bodyPr>
          <a:lstStyle/>
          <a:p>
            <a:pPr marL="0" indent="0" algn="ctr">
              <a:buNone/>
            </a:pPr>
            <a:r>
              <a:rPr lang="pl-PL" sz="3800" b="1" dirty="0" smtClean="0"/>
              <a:t> To zaburzenia NEUROZWOJOWE, </a:t>
            </a:r>
          </a:p>
          <a:p>
            <a:pPr marL="0" indent="0" algn="ctr">
              <a:buNone/>
            </a:pPr>
            <a:r>
              <a:rPr lang="pl-PL" sz="3800" b="1" dirty="0" smtClean="0"/>
              <a:t>które powstają w czasie kształtowania się </a:t>
            </a:r>
            <a:br>
              <a:rPr lang="pl-PL" sz="3800" b="1" dirty="0" smtClean="0"/>
            </a:br>
            <a:r>
              <a:rPr lang="pl-PL" sz="3800" b="1" dirty="0" smtClean="0"/>
              <a:t>i rozwijania układu nerwowego. </a:t>
            </a:r>
          </a:p>
          <a:p>
            <a:pPr marL="0" indent="0" algn="ctr">
              <a:buNone/>
            </a:pPr>
            <a:r>
              <a:rPr lang="pl-PL" sz="3800" b="1" dirty="0" smtClean="0"/>
              <a:t>Przyczyny prenatalne, </a:t>
            </a:r>
            <a:r>
              <a:rPr lang="pl-PL" sz="3800" b="1" dirty="0" err="1" smtClean="0"/>
              <a:t>perianatalne</a:t>
            </a:r>
            <a:r>
              <a:rPr lang="pl-PL" sz="3800" b="1" dirty="0" smtClean="0"/>
              <a:t>, postnatalne… ale do 21 roku życia (niektórzy podają 17).</a:t>
            </a:r>
            <a:endParaRPr lang="pl-PL" sz="3800" dirty="0"/>
          </a:p>
          <a:p>
            <a:pPr algn="ctr"/>
            <a:endParaRPr lang="pl-PL" dirty="0"/>
          </a:p>
        </p:txBody>
      </p:sp>
      <p:pic>
        <p:nvPicPr>
          <p:cNvPr id="4" name="Obraz 3"/>
          <p:cNvPicPr>
            <a:picLocks noChangeAspect="1"/>
          </p:cNvPicPr>
          <p:nvPr/>
        </p:nvPicPr>
        <p:blipFill>
          <a:blip r:embed="rId2"/>
          <a:stretch>
            <a:fillRect/>
          </a:stretch>
        </p:blipFill>
        <p:spPr>
          <a:xfrm>
            <a:off x="626999" y="418461"/>
            <a:ext cx="8779001" cy="1511939"/>
          </a:xfrm>
          <a:prstGeom prst="rect">
            <a:avLst/>
          </a:prstGeom>
        </p:spPr>
      </p:pic>
    </p:spTree>
    <p:extLst>
      <p:ext uri="{BB962C8B-B14F-4D97-AF65-F5344CB8AC3E}">
        <p14:creationId xmlns:p14="http://schemas.microsoft.com/office/powerpoint/2010/main" val="2471716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1000369"/>
          </a:xfrm>
        </p:spPr>
        <p:txBody>
          <a:bodyPr/>
          <a:lstStyle/>
          <a:p>
            <a:r>
              <a:rPr lang="pl-PL" dirty="0" smtClean="0"/>
              <a:t>SŁUCH – jak pomóc?</a:t>
            </a:r>
            <a:endParaRPr lang="pl-PL" dirty="0"/>
          </a:p>
        </p:txBody>
      </p:sp>
      <p:sp>
        <p:nvSpPr>
          <p:cNvPr id="3" name="Symbol zastępczy zawartości 2"/>
          <p:cNvSpPr>
            <a:spLocks noGrp="1"/>
          </p:cNvSpPr>
          <p:nvPr>
            <p:ph idx="1"/>
          </p:nvPr>
        </p:nvSpPr>
        <p:spPr>
          <a:xfrm>
            <a:off x="677334" y="1691666"/>
            <a:ext cx="8596668" cy="3880773"/>
          </a:xfrm>
        </p:spPr>
        <p:txBody>
          <a:bodyPr>
            <a:normAutofit/>
          </a:bodyPr>
          <a:lstStyle/>
          <a:p>
            <a:pPr lvl="0"/>
            <a:r>
              <a:rPr lang="pl-PL" sz="2400" dirty="0" smtClean="0"/>
              <a:t>Mówić zawsze </a:t>
            </a:r>
            <a:r>
              <a:rPr lang="pl-PL" sz="2400" dirty="0"/>
              <a:t>patrząc na twarz </a:t>
            </a:r>
            <a:r>
              <a:rPr lang="pl-PL" sz="2400" dirty="0" smtClean="0"/>
              <a:t>rozmówcy, w dobrym oświetleniu.</a:t>
            </a:r>
            <a:endParaRPr lang="pl-PL" sz="2400" dirty="0"/>
          </a:p>
          <a:p>
            <a:pPr lvl="0"/>
            <a:r>
              <a:rPr lang="pl-PL" sz="2400" dirty="0" smtClean="0"/>
              <a:t>Mówić </a:t>
            </a:r>
            <a:r>
              <a:rPr lang="pl-PL" sz="2400" dirty="0"/>
              <a:t>zawsze normalnym tonem, nie krzyczymy</a:t>
            </a:r>
            <a:r>
              <a:rPr lang="pl-PL" sz="2400" dirty="0" smtClean="0"/>
              <a:t>!</a:t>
            </a:r>
            <a:r>
              <a:rPr lang="pl-PL" sz="2400" dirty="0"/>
              <a:t> Krzyczenie nie pomaga tylko przeszkadza</a:t>
            </a:r>
            <a:r>
              <a:rPr lang="pl-PL" sz="2400" dirty="0" smtClean="0"/>
              <a:t>…</a:t>
            </a:r>
            <a:endParaRPr lang="pl-PL" sz="2400" dirty="0"/>
          </a:p>
          <a:p>
            <a:pPr lvl="0"/>
            <a:r>
              <a:rPr lang="pl-PL" sz="2400" dirty="0" smtClean="0"/>
              <a:t>Upewnić </a:t>
            </a:r>
            <a:r>
              <a:rPr lang="pl-PL" sz="2400" dirty="0"/>
              <a:t>się, że rozmówca rozumie co mówimy, szczególnie </a:t>
            </a:r>
            <a:r>
              <a:rPr lang="pl-PL" sz="2400" dirty="0" smtClean="0"/>
              <a:t>jeśli chodzi o pojęcia abstrakcyjne.</a:t>
            </a:r>
            <a:endParaRPr lang="pl-PL" sz="2400" dirty="0"/>
          </a:p>
          <a:p>
            <a:pPr lvl="0"/>
            <a:r>
              <a:rPr lang="pl-PL" sz="2400" dirty="0"/>
              <a:t>Pojęć abstrakcyjnych staramy się używać jak najmniej, konkrety</a:t>
            </a:r>
            <a:r>
              <a:rPr lang="pl-PL" sz="2400" dirty="0" smtClean="0"/>
              <a:t>!</a:t>
            </a:r>
          </a:p>
        </p:txBody>
      </p:sp>
    </p:spTree>
    <p:extLst>
      <p:ext uri="{BB962C8B-B14F-4D97-AF65-F5344CB8AC3E}">
        <p14:creationId xmlns:p14="http://schemas.microsoft.com/office/powerpoint/2010/main" val="2193688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844062"/>
          </a:xfrm>
        </p:spPr>
        <p:txBody>
          <a:bodyPr/>
          <a:lstStyle/>
          <a:p>
            <a:r>
              <a:rPr lang="pl-PL" dirty="0"/>
              <a:t>NIEPEŁNOSPRAWNOŚĆ INTELEKTUALNA</a:t>
            </a:r>
          </a:p>
        </p:txBody>
      </p:sp>
      <p:pic>
        <p:nvPicPr>
          <p:cNvPr id="4" name="Symbol zastępczy zawartości 3"/>
          <p:cNvPicPr>
            <a:picLocks noGrp="1" noChangeAspect="1"/>
          </p:cNvPicPr>
          <p:nvPr>
            <p:ph idx="1"/>
          </p:nvPr>
        </p:nvPicPr>
        <p:blipFill>
          <a:blip r:embed="rId2"/>
          <a:stretch>
            <a:fillRect/>
          </a:stretch>
        </p:blipFill>
        <p:spPr>
          <a:xfrm>
            <a:off x="1365023" y="3992021"/>
            <a:ext cx="3866137" cy="2577425"/>
          </a:xfrm>
          <a:prstGeom prst="rect">
            <a:avLst/>
          </a:prstGeom>
        </p:spPr>
      </p:pic>
      <p:pic>
        <p:nvPicPr>
          <p:cNvPr id="5" name="Obraz 4"/>
          <p:cNvPicPr>
            <a:picLocks noChangeAspect="1"/>
          </p:cNvPicPr>
          <p:nvPr/>
        </p:nvPicPr>
        <p:blipFill>
          <a:blip r:embed="rId3"/>
          <a:stretch>
            <a:fillRect/>
          </a:stretch>
        </p:blipFill>
        <p:spPr>
          <a:xfrm>
            <a:off x="6150708" y="1774093"/>
            <a:ext cx="5588000" cy="3428471"/>
          </a:xfrm>
          <a:prstGeom prst="rect">
            <a:avLst/>
          </a:prstGeom>
        </p:spPr>
      </p:pic>
      <p:sp>
        <p:nvSpPr>
          <p:cNvPr id="3" name="pole tekstowe 2"/>
          <p:cNvSpPr txBox="1"/>
          <p:nvPr/>
        </p:nvSpPr>
        <p:spPr>
          <a:xfrm>
            <a:off x="578338" y="1453662"/>
            <a:ext cx="5236308" cy="2308324"/>
          </a:xfrm>
          <a:prstGeom prst="rect">
            <a:avLst/>
          </a:prstGeom>
          <a:noFill/>
        </p:spPr>
        <p:txBody>
          <a:bodyPr wrap="square" rtlCol="0">
            <a:spAutoFit/>
          </a:bodyPr>
          <a:lstStyle/>
          <a:p>
            <a:r>
              <a:rPr lang="pl-PL" dirty="0" smtClean="0"/>
              <a:t>Zaburzenia rozwoju intelektualnego </a:t>
            </a:r>
            <a:br>
              <a:rPr lang="pl-PL" dirty="0" smtClean="0"/>
            </a:br>
            <a:r>
              <a:rPr lang="pl-PL" dirty="0" smtClean="0"/>
              <a:t>i funkcji przystosowawczych.</a:t>
            </a:r>
          </a:p>
          <a:p>
            <a:endParaRPr lang="pl-PL" dirty="0"/>
          </a:p>
          <a:p>
            <a:r>
              <a:rPr lang="pl-PL" dirty="0" smtClean="0"/>
              <a:t>Nie tylko niskie IQ, ale też trudności z kontrolą </a:t>
            </a:r>
            <a:br>
              <a:rPr lang="pl-PL" dirty="0" smtClean="0"/>
            </a:br>
            <a:r>
              <a:rPr lang="pl-PL" dirty="0" smtClean="0"/>
              <a:t>i wyrażaniem emocji, zaburzenia komunikacji, brak świadomości ryzyka, brak myślenia abstrakcyjnego, przewidywania, znajomości norm społecznych itp. </a:t>
            </a:r>
            <a:endParaRPr lang="pl-PL" dirty="0"/>
          </a:p>
        </p:txBody>
      </p:sp>
    </p:spTree>
    <p:extLst>
      <p:ext uri="{BB962C8B-B14F-4D97-AF65-F5344CB8AC3E}">
        <p14:creationId xmlns:p14="http://schemas.microsoft.com/office/powerpoint/2010/main" val="680552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NIEPEŁNOSPRAWNOŚĆ INTELEKTUALNA</a:t>
            </a:r>
            <a:br>
              <a:rPr lang="pl-PL" dirty="0" smtClean="0"/>
            </a:br>
            <a:r>
              <a:rPr lang="pl-PL" dirty="0" smtClean="0"/>
              <a:t>co to takiego?</a:t>
            </a:r>
            <a:endParaRPr lang="pl-PL" dirty="0"/>
          </a:p>
        </p:txBody>
      </p:sp>
      <p:sp>
        <p:nvSpPr>
          <p:cNvPr id="3" name="Symbol zastępczy zawartości 2"/>
          <p:cNvSpPr>
            <a:spLocks noGrp="1"/>
          </p:cNvSpPr>
          <p:nvPr>
            <p:ph idx="1"/>
          </p:nvPr>
        </p:nvSpPr>
        <p:spPr>
          <a:xfrm>
            <a:off x="677334" y="1930400"/>
            <a:ext cx="8596668" cy="3880773"/>
          </a:xfrm>
        </p:spPr>
        <p:txBody>
          <a:bodyPr>
            <a:normAutofit lnSpcReduction="10000"/>
          </a:bodyPr>
          <a:lstStyle/>
          <a:p>
            <a:pPr marL="0" indent="0">
              <a:buNone/>
            </a:pPr>
            <a:endParaRPr lang="pl-PL" dirty="0"/>
          </a:p>
          <a:p>
            <a:pPr marL="0" indent="0">
              <a:buNone/>
            </a:pPr>
            <a:r>
              <a:rPr lang="pl-PL" sz="2000" dirty="0"/>
              <a:t>1. </a:t>
            </a:r>
            <a:r>
              <a:rPr lang="pl-PL" sz="2000" u="sng" dirty="0"/>
              <a:t>Okres </a:t>
            </a:r>
            <a:r>
              <a:rPr lang="pl-PL" sz="2000" u="sng" dirty="0" err="1"/>
              <a:t>senso</a:t>
            </a:r>
            <a:r>
              <a:rPr lang="pl-PL" sz="2000" u="sng" dirty="0"/>
              <a:t> –motoryczny </a:t>
            </a:r>
            <a:r>
              <a:rPr lang="pl-PL" sz="2000" dirty="0"/>
              <a:t>(inteligencji praktycznej) </a:t>
            </a:r>
            <a:r>
              <a:rPr lang="pl-PL" sz="2000" dirty="0" smtClean="0"/>
              <a:t> </a:t>
            </a:r>
            <a:endParaRPr lang="pl-PL" sz="2000" dirty="0"/>
          </a:p>
          <a:p>
            <a:pPr marL="0" indent="0">
              <a:buNone/>
            </a:pPr>
            <a:r>
              <a:rPr lang="pl-PL" sz="2000" dirty="0"/>
              <a:t>- 1 miesiąc – odruchy bezwarunkowe</a:t>
            </a:r>
          </a:p>
          <a:p>
            <a:pPr marL="0" indent="0">
              <a:buNone/>
            </a:pPr>
            <a:r>
              <a:rPr lang="pl-PL" sz="2000" dirty="0"/>
              <a:t>- 2-5 miesięcy – odruchy warunkowe, koordynacja wzrokowo – ruchowa</a:t>
            </a:r>
          </a:p>
          <a:p>
            <a:pPr marL="0" indent="0">
              <a:buNone/>
            </a:pPr>
            <a:r>
              <a:rPr lang="pl-PL" sz="2000" dirty="0"/>
              <a:t>- 5-8 miesięcy – chwytanie, świadome dążenie do celowego efektu</a:t>
            </a:r>
          </a:p>
          <a:p>
            <a:pPr marL="0" indent="0">
              <a:buNone/>
            </a:pPr>
            <a:r>
              <a:rPr lang="pl-PL" sz="2000" dirty="0"/>
              <a:t>- 9-12 miesięcy –koordynacja schematów czynnościowych</a:t>
            </a:r>
          </a:p>
          <a:p>
            <a:pPr marL="0" indent="0">
              <a:buNone/>
            </a:pPr>
            <a:r>
              <a:rPr lang="pl-PL" sz="2000" dirty="0"/>
              <a:t>- 12-18 miesięcy – różnicowanie schematów czynnościowych</a:t>
            </a:r>
          </a:p>
          <a:p>
            <a:pPr marL="0" indent="0">
              <a:buNone/>
            </a:pPr>
            <a:r>
              <a:rPr lang="pl-PL" sz="2000" dirty="0"/>
              <a:t>- 18-24 miesiące – rozwiązywanie problemów za pomocą kombinacji myślowych, antycypacja działań</a:t>
            </a:r>
          </a:p>
          <a:p>
            <a:pPr marL="0" indent="0">
              <a:buNone/>
            </a:pPr>
            <a:r>
              <a:rPr lang="pl-PL" dirty="0" smtClean="0"/>
              <a:t> </a:t>
            </a:r>
            <a:endParaRPr lang="pl-PL" dirty="0"/>
          </a:p>
          <a:p>
            <a:endParaRPr lang="pl-PL" dirty="0"/>
          </a:p>
        </p:txBody>
      </p:sp>
    </p:spTree>
    <p:extLst>
      <p:ext uri="{BB962C8B-B14F-4D97-AF65-F5344CB8AC3E}">
        <p14:creationId xmlns:p14="http://schemas.microsoft.com/office/powerpoint/2010/main" val="2875219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NIEPEŁNOSPRAWNOŚĆ INTELEKTUALNA</a:t>
            </a:r>
            <a:br>
              <a:rPr lang="pl-PL" dirty="0"/>
            </a:br>
            <a:r>
              <a:rPr lang="pl-PL" dirty="0"/>
              <a:t>co to takiego?</a:t>
            </a:r>
          </a:p>
        </p:txBody>
      </p:sp>
      <p:sp>
        <p:nvSpPr>
          <p:cNvPr id="3" name="Symbol zastępczy zawartości 2"/>
          <p:cNvSpPr>
            <a:spLocks noGrp="1"/>
          </p:cNvSpPr>
          <p:nvPr>
            <p:ph idx="1"/>
          </p:nvPr>
        </p:nvSpPr>
        <p:spPr/>
        <p:txBody>
          <a:bodyPr>
            <a:normAutofit lnSpcReduction="10000"/>
          </a:bodyPr>
          <a:lstStyle/>
          <a:p>
            <a:pPr marL="0" indent="0">
              <a:buNone/>
            </a:pPr>
            <a:r>
              <a:rPr lang="pl-PL" dirty="0" smtClean="0"/>
              <a:t> 2</a:t>
            </a:r>
            <a:r>
              <a:rPr lang="pl-PL" dirty="0"/>
              <a:t>. </a:t>
            </a:r>
            <a:r>
              <a:rPr lang="pl-PL" u="sng" dirty="0"/>
              <a:t>Okres wyobrażeń </a:t>
            </a:r>
            <a:r>
              <a:rPr lang="pl-PL" u="sng" dirty="0" smtClean="0"/>
              <a:t>przedoperacyjnych</a:t>
            </a:r>
            <a:r>
              <a:rPr lang="pl-PL" dirty="0" smtClean="0"/>
              <a:t> (od 2 do 7 roku życia)</a:t>
            </a:r>
            <a:endParaRPr lang="pl-PL" dirty="0"/>
          </a:p>
          <a:p>
            <a:pPr marL="0" indent="0">
              <a:buNone/>
            </a:pPr>
            <a:r>
              <a:rPr lang="pl-PL" dirty="0"/>
              <a:t>- brak uwagi dowolnej</a:t>
            </a:r>
          </a:p>
          <a:p>
            <a:pPr marL="0" indent="0">
              <a:buNone/>
            </a:pPr>
            <a:r>
              <a:rPr lang="pl-PL" dirty="0"/>
              <a:t>- nieodwracalność, brak zdolności przekształceń</a:t>
            </a:r>
          </a:p>
          <a:p>
            <a:pPr marL="0" indent="0">
              <a:buNone/>
            </a:pPr>
            <a:r>
              <a:rPr lang="pl-PL" dirty="0"/>
              <a:t>- znajduje podobieństwa i różnice w </a:t>
            </a:r>
            <a:r>
              <a:rPr lang="pl-PL" dirty="0" smtClean="0"/>
              <a:t>rysunkach, </a:t>
            </a:r>
            <a:r>
              <a:rPr lang="pl-PL" dirty="0"/>
              <a:t>ale nie w pojęciach</a:t>
            </a:r>
          </a:p>
          <a:p>
            <a:pPr marL="0" indent="0">
              <a:buNone/>
            </a:pPr>
            <a:r>
              <a:rPr lang="pl-PL" dirty="0"/>
              <a:t>- porównywanie przedmiotów jakościowo</a:t>
            </a:r>
          </a:p>
          <a:p>
            <a:pPr marL="0" indent="0">
              <a:buNone/>
            </a:pPr>
            <a:r>
              <a:rPr lang="pl-PL" dirty="0"/>
              <a:t>- egocentryzm</a:t>
            </a:r>
          </a:p>
          <a:p>
            <a:pPr marL="0" indent="0">
              <a:buNone/>
            </a:pPr>
            <a:r>
              <a:rPr lang="pl-PL" dirty="0"/>
              <a:t>- zabawa symboliczna</a:t>
            </a:r>
          </a:p>
          <a:p>
            <a:pPr marL="0" indent="0">
              <a:buNone/>
            </a:pPr>
            <a:r>
              <a:rPr lang="pl-PL" dirty="0"/>
              <a:t>- podaje definicje przez użytek</a:t>
            </a:r>
          </a:p>
          <a:p>
            <a:pPr marL="0" indent="0">
              <a:buNone/>
            </a:pPr>
            <a:r>
              <a:rPr lang="pl-PL" dirty="0"/>
              <a:t>- bardzo wolne postrzeganie rzeczywistości</a:t>
            </a:r>
          </a:p>
          <a:p>
            <a:pPr marL="0" indent="0">
              <a:buNone/>
            </a:pPr>
            <a:r>
              <a:rPr lang="pl-PL" dirty="0" smtClean="0"/>
              <a:t> </a:t>
            </a:r>
            <a:endParaRPr lang="pl-PL" dirty="0"/>
          </a:p>
          <a:p>
            <a:endParaRPr lang="pl-PL" dirty="0"/>
          </a:p>
        </p:txBody>
      </p:sp>
    </p:spTree>
    <p:extLst>
      <p:ext uri="{BB962C8B-B14F-4D97-AF65-F5344CB8AC3E}">
        <p14:creationId xmlns:p14="http://schemas.microsoft.com/office/powerpoint/2010/main" val="769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NIEPEŁNOSPRAWNOŚĆ INTELEKTUALNA</a:t>
            </a:r>
            <a:br>
              <a:rPr lang="pl-PL" dirty="0"/>
            </a:br>
            <a:r>
              <a:rPr lang="pl-PL" dirty="0"/>
              <a:t>co to takiego?</a:t>
            </a:r>
          </a:p>
        </p:txBody>
      </p:sp>
      <p:sp>
        <p:nvSpPr>
          <p:cNvPr id="3" name="Symbol zastępczy zawartości 2"/>
          <p:cNvSpPr>
            <a:spLocks noGrp="1"/>
          </p:cNvSpPr>
          <p:nvPr>
            <p:ph idx="1"/>
          </p:nvPr>
        </p:nvSpPr>
        <p:spPr>
          <a:xfrm>
            <a:off x="677334" y="2098067"/>
            <a:ext cx="8596668" cy="3544642"/>
          </a:xfrm>
        </p:spPr>
        <p:txBody>
          <a:bodyPr>
            <a:normAutofit/>
          </a:bodyPr>
          <a:lstStyle/>
          <a:p>
            <a:pPr marL="0" indent="0">
              <a:buNone/>
            </a:pPr>
            <a:r>
              <a:rPr lang="pl-PL" sz="2000" dirty="0" smtClean="0"/>
              <a:t>3</a:t>
            </a:r>
            <a:r>
              <a:rPr lang="pl-PL" sz="2000" dirty="0"/>
              <a:t>. </a:t>
            </a:r>
            <a:r>
              <a:rPr lang="pl-PL" sz="2000" u="sng" dirty="0"/>
              <a:t>Okres operacji </a:t>
            </a:r>
            <a:r>
              <a:rPr lang="pl-PL" sz="2000" u="sng" dirty="0" smtClean="0"/>
              <a:t>konkretnych (od </a:t>
            </a:r>
            <a:r>
              <a:rPr lang="pl-PL" sz="2000" u="sng" dirty="0"/>
              <a:t>7 do 12 roku </a:t>
            </a:r>
            <a:r>
              <a:rPr lang="pl-PL" sz="2000" u="sng" dirty="0" smtClean="0"/>
              <a:t>życia)</a:t>
            </a:r>
            <a:endParaRPr lang="pl-PL" sz="2000" dirty="0"/>
          </a:p>
          <a:p>
            <a:pPr marL="0" indent="0">
              <a:buNone/>
            </a:pPr>
            <a:r>
              <a:rPr lang="pl-PL" sz="2000" dirty="0"/>
              <a:t>- pojęcie stałości ilości</a:t>
            </a:r>
          </a:p>
          <a:p>
            <a:pPr marL="0" indent="0">
              <a:buNone/>
            </a:pPr>
            <a:r>
              <a:rPr lang="pl-PL" sz="2000" dirty="0" smtClean="0"/>
              <a:t>- odwracalność</a:t>
            </a:r>
            <a:endParaRPr lang="pl-PL" sz="2000" dirty="0"/>
          </a:p>
          <a:p>
            <a:pPr marL="0" indent="0">
              <a:buNone/>
            </a:pPr>
            <a:r>
              <a:rPr lang="pl-PL" sz="2000" dirty="0" smtClean="0"/>
              <a:t>- definicja </a:t>
            </a:r>
            <a:r>
              <a:rPr lang="pl-PL" sz="2000" dirty="0"/>
              <a:t>przez opis przedmiotu</a:t>
            </a:r>
          </a:p>
          <a:p>
            <a:pPr marL="0" indent="0">
              <a:buNone/>
            </a:pPr>
            <a:r>
              <a:rPr lang="pl-PL" sz="2000" dirty="0" smtClean="0"/>
              <a:t>- myślenie </a:t>
            </a:r>
            <a:r>
              <a:rPr lang="pl-PL" sz="2000" dirty="0" err="1"/>
              <a:t>konkretno</a:t>
            </a:r>
            <a:r>
              <a:rPr lang="pl-PL" sz="2000" dirty="0"/>
              <a:t> – obrazowe</a:t>
            </a:r>
          </a:p>
          <a:p>
            <a:pPr marL="0" indent="0">
              <a:buNone/>
            </a:pPr>
            <a:r>
              <a:rPr lang="pl-PL" sz="2000" dirty="0" smtClean="0"/>
              <a:t>- trudności </a:t>
            </a:r>
            <a:r>
              <a:rPr lang="pl-PL" sz="2000" dirty="0"/>
              <a:t>w dłuższej koncentracji</a:t>
            </a:r>
          </a:p>
          <a:p>
            <a:pPr marL="0" indent="0">
              <a:buNone/>
            </a:pPr>
            <a:r>
              <a:rPr lang="pl-PL" sz="2000" dirty="0" smtClean="0"/>
              <a:t>- różnice </a:t>
            </a:r>
            <a:r>
              <a:rPr lang="pl-PL" sz="2000" dirty="0"/>
              <a:t>i podobieństwa w oparciu o cechy zewnętrzne</a:t>
            </a:r>
          </a:p>
          <a:p>
            <a:pPr marL="0" indent="0">
              <a:buNone/>
            </a:pPr>
            <a:r>
              <a:rPr lang="pl-PL" sz="2000" dirty="0" smtClean="0"/>
              <a:t>- brak </a:t>
            </a:r>
            <a:r>
              <a:rPr lang="pl-PL" sz="2000" dirty="0"/>
              <a:t>myślenia </a:t>
            </a:r>
            <a:r>
              <a:rPr lang="pl-PL" sz="2000" dirty="0" smtClean="0"/>
              <a:t>abstrakcyjnego</a:t>
            </a:r>
            <a:endParaRPr lang="pl-PL" sz="2000" dirty="0"/>
          </a:p>
        </p:txBody>
      </p:sp>
    </p:spTree>
    <p:extLst>
      <p:ext uri="{BB962C8B-B14F-4D97-AF65-F5344CB8AC3E}">
        <p14:creationId xmlns:p14="http://schemas.microsoft.com/office/powerpoint/2010/main" val="1604945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NIEPEŁNOSPRAWNOŚĆ INTELEKTUALNA</a:t>
            </a:r>
            <a:br>
              <a:rPr lang="pl-PL" dirty="0"/>
            </a:br>
            <a:r>
              <a:rPr lang="pl-PL" dirty="0"/>
              <a:t>co to takiego?</a:t>
            </a:r>
          </a:p>
        </p:txBody>
      </p:sp>
      <p:sp>
        <p:nvSpPr>
          <p:cNvPr id="3" name="Symbol zastępczy zawartości 2"/>
          <p:cNvSpPr>
            <a:spLocks noGrp="1"/>
          </p:cNvSpPr>
          <p:nvPr>
            <p:ph idx="1"/>
          </p:nvPr>
        </p:nvSpPr>
        <p:spPr/>
        <p:txBody>
          <a:bodyPr/>
          <a:lstStyle/>
          <a:p>
            <a:pPr marL="0" indent="0">
              <a:buNone/>
            </a:pPr>
            <a:r>
              <a:rPr lang="pl-PL" sz="2400" dirty="0"/>
              <a:t>4. </a:t>
            </a:r>
            <a:r>
              <a:rPr lang="pl-PL" sz="2400" u="sng" dirty="0"/>
              <a:t>Okres operacji </a:t>
            </a:r>
            <a:r>
              <a:rPr lang="pl-PL" sz="2400" u="sng" dirty="0" smtClean="0"/>
              <a:t>formalnych (powyżej </a:t>
            </a:r>
            <a:r>
              <a:rPr lang="pl-PL" sz="2400" u="sng" dirty="0"/>
              <a:t>12 roku </a:t>
            </a:r>
            <a:r>
              <a:rPr lang="pl-PL" sz="2400" u="sng" dirty="0" smtClean="0"/>
              <a:t>życia)</a:t>
            </a:r>
            <a:endParaRPr lang="pl-PL" sz="2400" dirty="0"/>
          </a:p>
          <a:p>
            <a:pPr marL="0" indent="0">
              <a:buNone/>
            </a:pPr>
            <a:r>
              <a:rPr lang="pl-PL" sz="2400" dirty="0"/>
              <a:t>- myślenie abstrakcyjne, </a:t>
            </a:r>
            <a:r>
              <a:rPr lang="pl-PL" sz="2400" dirty="0" err="1"/>
              <a:t>hipotetyczno</a:t>
            </a:r>
            <a:r>
              <a:rPr lang="pl-PL" sz="2400" dirty="0"/>
              <a:t> – dedukcyjne</a:t>
            </a:r>
          </a:p>
          <a:p>
            <a:pPr marL="0" indent="0">
              <a:buNone/>
            </a:pPr>
            <a:r>
              <a:rPr lang="pl-PL" sz="2400" dirty="0"/>
              <a:t>- dominacja inteligencji werbalnej</a:t>
            </a:r>
          </a:p>
          <a:p>
            <a:pPr marL="0" indent="0">
              <a:buNone/>
            </a:pPr>
            <a:r>
              <a:rPr lang="pl-PL" sz="2400" dirty="0"/>
              <a:t>- zdolność do uczuć wyższych</a:t>
            </a:r>
          </a:p>
          <a:p>
            <a:pPr marL="0" indent="0">
              <a:buNone/>
            </a:pPr>
            <a:r>
              <a:rPr lang="pl-PL" sz="2400" dirty="0"/>
              <a:t>- zdolność wnioskowana przez analogię</a:t>
            </a:r>
          </a:p>
          <a:p>
            <a:endParaRPr lang="pl-PL" dirty="0"/>
          </a:p>
        </p:txBody>
      </p:sp>
    </p:spTree>
    <p:extLst>
      <p:ext uri="{BB962C8B-B14F-4D97-AF65-F5344CB8AC3E}">
        <p14:creationId xmlns:p14="http://schemas.microsoft.com/office/powerpoint/2010/main" val="2001546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NIEPEŁNOSPRAWNOŚĆ INTELEKTUALNA</a:t>
            </a:r>
            <a:br>
              <a:rPr lang="pl-PL" dirty="0"/>
            </a:br>
            <a:r>
              <a:rPr lang="pl-PL" dirty="0"/>
              <a:t>co to takiego?</a:t>
            </a: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2043005851"/>
              </p:ext>
            </p:extLst>
          </p:nvPr>
        </p:nvGraphicFramePr>
        <p:xfrm>
          <a:off x="595922" y="2235197"/>
          <a:ext cx="9188939" cy="3454402"/>
        </p:xfrm>
        <a:graphic>
          <a:graphicData uri="http://schemas.openxmlformats.org/drawingml/2006/table">
            <a:tbl>
              <a:tblPr firstRow="1" firstCol="1" lastRow="1" lastCol="1" bandRow="1" bandCol="1">
                <a:tableStyleId>{5C22544A-7EE6-4342-B048-85BDC9FD1C3A}</a:tableStyleId>
              </a:tblPr>
              <a:tblGrid>
                <a:gridCol w="1646188"/>
                <a:gridCol w="1647042"/>
                <a:gridCol w="1387477"/>
                <a:gridCol w="1585566"/>
                <a:gridCol w="1534336"/>
                <a:gridCol w="1388330"/>
              </a:tblGrid>
              <a:tr h="628073">
                <a:tc>
                  <a:txBody>
                    <a:bodyPr/>
                    <a:lstStyle/>
                    <a:p>
                      <a:pPr>
                        <a:spcAft>
                          <a:spcPts val="0"/>
                        </a:spcAft>
                      </a:pPr>
                      <a:r>
                        <a:rPr lang="pl-PL" sz="1100" dirty="0">
                          <a:effectLst/>
                        </a:rPr>
                        <a:t>Rodzaj </a:t>
                      </a:r>
                      <a:r>
                        <a:rPr lang="pl-PL" sz="1100" dirty="0" smtClean="0">
                          <a:effectLst/>
                        </a:rPr>
                        <a:t>niepełnosprawności.</a:t>
                      </a:r>
                      <a:endParaRPr lang="pl-PL"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Poziom </a:t>
                      </a:r>
                      <a:endParaRPr lang="pl-PL" sz="1200">
                        <a:effectLst/>
                      </a:endParaRPr>
                    </a:p>
                    <a:p>
                      <a:pPr>
                        <a:spcAft>
                          <a:spcPts val="0"/>
                        </a:spcAft>
                      </a:pPr>
                      <a:r>
                        <a:rPr lang="pl-PL" sz="1100">
                          <a:effectLst/>
                        </a:rPr>
                        <a:t>wg Piageta</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dirty="0">
                          <a:effectLst/>
                        </a:rPr>
                        <a:t>Poziom intelektualny</a:t>
                      </a:r>
                      <a:endParaRPr lang="pl-PL"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dirty="0">
                          <a:effectLst/>
                        </a:rPr>
                        <a:t>Poziom </a:t>
                      </a:r>
                      <a:endParaRPr lang="pl-PL" sz="1200" dirty="0">
                        <a:effectLst/>
                      </a:endParaRPr>
                    </a:p>
                    <a:p>
                      <a:pPr>
                        <a:spcAft>
                          <a:spcPts val="0"/>
                        </a:spcAft>
                      </a:pPr>
                      <a:r>
                        <a:rPr lang="pl-PL" sz="1100" dirty="0">
                          <a:effectLst/>
                        </a:rPr>
                        <a:t>społeczny</a:t>
                      </a:r>
                      <a:endParaRPr lang="pl-PL"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Skala </a:t>
                      </a:r>
                      <a:endParaRPr lang="pl-PL" sz="1200">
                        <a:effectLst/>
                      </a:endParaRPr>
                    </a:p>
                    <a:p>
                      <a:pPr>
                        <a:spcAft>
                          <a:spcPts val="0"/>
                        </a:spcAft>
                      </a:pPr>
                      <a:r>
                        <a:rPr lang="pl-PL" sz="1100">
                          <a:effectLst/>
                        </a:rPr>
                        <a:t>Wechslera</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Skala </a:t>
                      </a:r>
                      <a:endParaRPr lang="pl-PL" sz="1200">
                        <a:effectLst/>
                      </a:endParaRPr>
                    </a:p>
                    <a:p>
                      <a:pPr>
                        <a:spcAft>
                          <a:spcPts val="0"/>
                        </a:spcAft>
                      </a:pPr>
                      <a:r>
                        <a:rPr lang="pl-PL" sz="1100">
                          <a:effectLst/>
                        </a:rPr>
                        <a:t>Bineta</a:t>
                      </a:r>
                      <a:endParaRPr lang="pl-PL" sz="1200">
                        <a:effectLst/>
                        <a:latin typeface="Times New Roman" panose="02020603050405020304" pitchFamily="18" charset="0"/>
                        <a:ea typeface="Times New Roman" panose="02020603050405020304" pitchFamily="18" charset="0"/>
                      </a:endParaRPr>
                    </a:p>
                  </a:txBody>
                  <a:tcPr marL="68580" marR="68580" marT="0" marB="0"/>
                </a:tc>
              </a:tr>
              <a:tr h="628073">
                <a:tc>
                  <a:txBody>
                    <a:bodyPr/>
                    <a:lstStyle/>
                    <a:p>
                      <a:pPr>
                        <a:spcAft>
                          <a:spcPts val="0"/>
                        </a:spcAft>
                      </a:pPr>
                      <a:r>
                        <a:rPr lang="pl-PL" sz="1100">
                          <a:effectLst/>
                        </a:rPr>
                        <a:t>Głęboka</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Okres senso - motoryczny</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3 lata</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4 lata</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0 -24</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0 - 19</a:t>
                      </a:r>
                      <a:endParaRPr lang="pl-PL" sz="1200">
                        <a:effectLst/>
                        <a:latin typeface="Times New Roman" panose="02020603050405020304" pitchFamily="18" charset="0"/>
                        <a:ea typeface="Times New Roman" panose="02020603050405020304" pitchFamily="18" charset="0"/>
                      </a:endParaRPr>
                    </a:p>
                  </a:txBody>
                  <a:tcPr marL="68580" marR="68580" marT="0" marB="0"/>
                </a:tc>
              </a:tr>
              <a:tr h="628073">
                <a:tc>
                  <a:txBody>
                    <a:bodyPr/>
                    <a:lstStyle/>
                    <a:p>
                      <a:pPr>
                        <a:spcAft>
                          <a:spcPts val="0"/>
                        </a:spcAft>
                      </a:pPr>
                      <a:r>
                        <a:rPr lang="pl-PL" sz="1100" dirty="0">
                          <a:effectLst/>
                        </a:rPr>
                        <a:t>znaczna</a:t>
                      </a:r>
                      <a:endParaRPr lang="pl-PL"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Okres wyobrażeń przedoperacyjnych</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5/6 lat</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7/8 lat</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25 - 39</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20 - 35</a:t>
                      </a:r>
                      <a:endParaRPr lang="pl-PL" sz="1200">
                        <a:effectLst/>
                        <a:latin typeface="Times New Roman" panose="02020603050405020304" pitchFamily="18" charset="0"/>
                        <a:ea typeface="Times New Roman" panose="02020603050405020304" pitchFamily="18" charset="0"/>
                      </a:endParaRPr>
                    </a:p>
                  </a:txBody>
                  <a:tcPr marL="68580" marR="68580" marT="0" marB="0"/>
                </a:tc>
              </a:tr>
              <a:tr h="628073">
                <a:tc>
                  <a:txBody>
                    <a:bodyPr/>
                    <a:lstStyle/>
                    <a:p>
                      <a:pPr>
                        <a:spcAft>
                          <a:spcPts val="0"/>
                        </a:spcAft>
                      </a:pPr>
                      <a:r>
                        <a:rPr lang="pl-PL" sz="1100">
                          <a:effectLst/>
                        </a:rPr>
                        <a:t>umiarkowana</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Okres operacji konkretnych</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8 lat</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10 lat</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40 - 54</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36 - 51</a:t>
                      </a:r>
                      <a:endParaRPr lang="pl-PL" sz="1200">
                        <a:effectLst/>
                        <a:latin typeface="Times New Roman" panose="02020603050405020304" pitchFamily="18" charset="0"/>
                        <a:ea typeface="Times New Roman" panose="02020603050405020304" pitchFamily="18" charset="0"/>
                      </a:endParaRPr>
                    </a:p>
                  </a:txBody>
                  <a:tcPr marL="68580" marR="68580" marT="0" marB="0"/>
                </a:tc>
              </a:tr>
              <a:tr h="942110">
                <a:tc>
                  <a:txBody>
                    <a:bodyPr/>
                    <a:lstStyle/>
                    <a:p>
                      <a:pPr>
                        <a:spcAft>
                          <a:spcPts val="0"/>
                        </a:spcAft>
                      </a:pPr>
                      <a:r>
                        <a:rPr lang="pl-PL" sz="1100">
                          <a:effectLst/>
                        </a:rPr>
                        <a:t>lekka</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Poniżej okresu operacji formalnych</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Poniżej 12 lat</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dirty="0">
                          <a:effectLst/>
                        </a:rPr>
                        <a:t> </a:t>
                      </a:r>
                      <a:endParaRPr lang="pl-PL" sz="1200" dirty="0">
                        <a:effectLst/>
                      </a:endParaRPr>
                    </a:p>
                    <a:p>
                      <a:pPr>
                        <a:spcAft>
                          <a:spcPts val="0"/>
                        </a:spcAft>
                      </a:pPr>
                      <a:r>
                        <a:rPr lang="pl-PL" sz="1100" dirty="0">
                          <a:effectLst/>
                        </a:rPr>
                        <a:t>Około 17 lat</a:t>
                      </a:r>
                      <a:endParaRPr lang="pl-PL"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a:effectLst/>
                        </a:rPr>
                        <a:t> </a:t>
                      </a:r>
                      <a:endParaRPr lang="pl-PL" sz="1200">
                        <a:effectLst/>
                      </a:endParaRPr>
                    </a:p>
                    <a:p>
                      <a:pPr>
                        <a:spcAft>
                          <a:spcPts val="0"/>
                        </a:spcAft>
                      </a:pPr>
                      <a:r>
                        <a:rPr lang="pl-PL" sz="1100">
                          <a:effectLst/>
                        </a:rPr>
                        <a:t>55 -69</a:t>
                      </a:r>
                      <a:endParaRPr lang="pl-PL"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pl-PL" sz="1100" dirty="0">
                          <a:effectLst/>
                        </a:rPr>
                        <a:t> </a:t>
                      </a:r>
                      <a:endParaRPr lang="pl-PL" sz="1200" dirty="0">
                        <a:effectLst/>
                      </a:endParaRPr>
                    </a:p>
                    <a:p>
                      <a:pPr>
                        <a:spcAft>
                          <a:spcPts val="0"/>
                        </a:spcAft>
                      </a:pPr>
                      <a:r>
                        <a:rPr lang="pl-PL" sz="1100" dirty="0">
                          <a:effectLst/>
                        </a:rPr>
                        <a:t>52 - 67</a:t>
                      </a:r>
                      <a:endParaRPr lang="pl-PL" sz="12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521817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4657" y="593970"/>
            <a:ext cx="8596668" cy="883138"/>
          </a:xfrm>
        </p:spPr>
        <p:txBody>
          <a:bodyPr>
            <a:normAutofit fontScale="90000"/>
          </a:bodyPr>
          <a:lstStyle/>
          <a:p>
            <a:r>
              <a:rPr lang="pl-PL" dirty="0" smtClean="0"/>
              <a:t>SPECYFICZNE ZABURZENIA UCZENIA SIĘ (dawniej DYSFUNKCJE  PARCJALNE)</a:t>
            </a:r>
            <a:endParaRPr lang="pl-PL" dirty="0"/>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785" y="2103587"/>
            <a:ext cx="6039770" cy="3650077"/>
          </a:xfrm>
          <a:prstGeom prst="rect">
            <a:avLst/>
          </a:prstGeom>
        </p:spPr>
      </p:pic>
    </p:spTree>
    <p:extLst>
      <p:ext uri="{BB962C8B-B14F-4D97-AF65-F5344CB8AC3E}">
        <p14:creationId xmlns:p14="http://schemas.microsoft.com/office/powerpoint/2010/main" val="3667999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9734" y="431800"/>
            <a:ext cx="8596668" cy="1320800"/>
          </a:xfrm>
        </p:spPr>
        <p:txBody>
          <a:bodyPr>
            <a:normAutofit fontScale="90000"/>
          </a:bodyPr>
          <a:lstStyle/>
          <a:p>
            <a:pPr algn="ctr"/>
            <a:r>
              <a:rPr lang="pl-PL" dirty="0"/>
              <a:t>SPECYFICZNE ZABURZENIA UCZENIA SIĘ (dawniej DYSFUNKCJE  PARCJALNE</a:t>
            </a:r>
            <a:r>
              <a:rPr lang="pl-PL" dirty="0" smtClean="0"/>
              <a:t>)</a:t>
            </a:r>
            <a:r>
              <a:rPr lang="pl-PL" b="1" dirty="0">
                <a:solidFill>
                  <a:prstClr val="black"/>
                </a:solidFill>
              </a:rPr>
              <a:t/>
            </a:r>
            <a:br>
              <a:rPr lang="pl-PL" b="1" dirty="0">
                <a:solidFill>
                  <a:prstClr val="black"/>
                </a:solidFill>
              </a:rPr>
            </a:br>
            <a:r>
              <a:rPr lang="pl-PL" sz="3200" b="1" dirty="0" smtClean="0">
                <a:solidFill>
                  <a:srgbClr val="00B050"/>
                </a:solidFill>
              </a:rPr>
              <a:t>Co MUSI ZROBIĆ mózg, żeby czytać?</a:t>
            </a:r>
            <a:endParaRPr lang="pl-PL" dirty="0">
              <a:solidFill>
                <a:srgbClr val="00B050"/>
              </a:solidFill>
            </a:endParaRPr>
          </a:p>
        </p:txBody>
      </p:sp>
      <p:sp>
        <p:nvSpPr>
          <p:cNvPr id="3" name="Symbol zastępczy zawartości 2"/>
          <p:cNvSpPr>
            <a:spLocks noGrp="1"/>
          </p:cNvSpPr>
          <p:nvPr>
            <p:ph idx="1"/>
          </p:nvPr>
        </p:nvSpPr>
        <p:spPr>
          <a:xfrm>
            <a:off x="651934" y="2033589"/>
            <a:ext cx="8596668" cy="3880773"/>
          </a:xfrm>
        </p:spPr>
        <p:txBody>
          <a:bodyPr>
            <a:noAutofit/>
          </a:bodyPr>
          <a:lstStyle/>
          <a:p>
            <a:pPr marL="0" indent="0">
              <a:buNone/>
            </a:pPr>
            <a:r>
              <a:rPr lang="pl-PL" sz="2400" b="1" dirty="0"/>
              <a:t>Czytanie</a:t>
            </a:r>
            <a:r>
              <a:rPr lang="pl-PL" sz="2400" dirty="0"/>
              <a:t>: </a:t>
            </a:r>
            <a:endParaRPr lang="pl-PL" sz="2400" dirty="0" smtClean="0"/>
          </a:p>
          <a:p>
            <a:pPr marL="0" indent="0">
              <a:buNone/>
            </a:pPr>
            <a:r>
              <a:rPr lang="pl-PL" sz="2400" dirty="0" smtClean="0"/>
              <a:t>- aktywna </a:t>
            </a:r>
            <a:r>
              <a:rPr lang="pl-PL" sz="2400" dirty="0"/>
              <a:t>percepcja wzrokowa (wyodrębnienie poszczególnych jakości ze złożonej struktury graficznej, płaty potyliczne) </a:t>
            </a:r>
            <a:endParaRPr lang="pl-PL" sz="2400" dirty="0" smtClean="0"/>
          </a:p>
          <a:p>
            <a:pPr marL="0" indent="0">
              <a:buNone/>
            </a:pPr>
            <a:r>
              <a:rPr lang="pl-PL" sz="2400" dirty="0" smtClean="0"/>
              <a:t>– </a:t>
            </a:r>
            <a:r>
              <a:rPr lang="pl-PL" sz="2400" dirty="0"/>
              <a:t>powiązanie obrazu wzrokowego z dźwiękiem (pamięć słuchowa, integracja wzrokowo – słuchowa, płat skroniowy i potyliczny) </a:t>
            </a:r>
            <a:endParaRPr lang="pl-PL" sz="2400" dirty="0" smtClean="0"/>
          </a:p>
          <a:p>
            <a:pPr marL="0" indent="0">
              <a:buNone/>
            </a:pPr>
            <a:r>
              <a:rPr lang="pl-PL" sz="2400" dirty="0" smtClean="0"/>
              <a:t>– </a:t>
            </a:r>
            <a:r>
              <a:rPr lang="pl-PL" sz="2400" dirty="0"/>
              <a:t>połączenie głosek w jednostkę znaczeniową, to znaczy słowo (synteza słuchowa, drugorzędne pola słuchowe w płacie skroniowym) </a:t>
            </a:r>
            <a:endParaRPr lang="pl-PL" sz="2400" dirty="0" smtClean="0"/>
          </a:p>
          <a:p>
            <a:pPr marL="0" indent="0">
              <a:buNone/>
            </a:pPr>
            <a:r>
              <a:rPr lang="pl-PL" sz="2400" dirty="0" smtClean="0"/>
              <a:t>– </a:t>
            </a:r>
            <a:r>
              <a:rPr lang="pl-PL" sz="2400" dirty="0"/>
              <a:t>system nadania mowy (płat czołowy, płat skroniowy)</a:t>
            </a:r>
          </a:p>
        </p:txBody>
      </p:sp>
    </p:spTree>
    <p:extLst>
      <p:ext uri="{BB962C8B-B14F-4D97-AF65-F5344CB8AC3E}">
        <p14:creationId xmlns:p14="http://schemas.microsoft.com/office/powerpoint/2010/main" val="280758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a:t>SPECYFICZNE ZABURZENIA UCZENIA SIĘ (dawniej DYSFUNKCJE  PARCJALNE</a:t>
            </a:r>
            <a:r>
              <a:rPr lang="pl-PL" dirty="0" smtClean="0"/>
              <a:t>)</a:t>
            </a:r>
            <a:br>
              <a:rPr lang="pl-PL" dirty="0" smtClean="0"/>
            </a:br>
            <a:r>
              <a:rPr lang="pl-PL" sz="3200" b="1" dirty="0" smtClean="0">
                <a:solidFill>
                  <a:srgbClr val="00B050"/>
                </a:solidFill>
              </a:rPr>
              <a:t>Co MUSI ZROBIĆ mózg, żeby pisać?</a:t>
            </a:r>
            <a:endParaRPr lang="pl-PL" sz="3200" dirty="0">
              <a:solidFill>
                <a:srgbClr val="00B050"/>
              </a:solidFill>
            </a:endParaRPr>
          </a:p>
        </p:txBody>
      </p:sp>
      <p:sp>
        <p:nvSpPr>
          <p:cNvPr id="3" name="Symbol zastępczy zawartości 2"/>
          <p:cNvSpPr>
            <a:spLocks noGrp="1"/>
          </p:cNvSpPr>
          <p:nvPr>
            <p:ph idx="1"/>
          </p:nvPr>
        </p:nvSpPr>
        <p:spPr/>
        <p:txBody>
          <a:bodyPr>
            <a:normAutofit/>
          </a:bodyPr>
          <a:lstStyle/>
          <a:p>
            <a:pPr marL="0" indent="0">
              <a:buNone/>
            </a:pPr>
            <a:r>
              <a:rPr lang="pl-PL" sz="2800" b="1" dirty="0"/>
              <a:t>Pisanie</a:t>
            </a:r>
            <a:r>
              <a:rPr lang="pl-PL" sz="2800" dirty="0"/>
              <a:t>: </a:t>
            </a:r>
            <a:endParaRPr lang="pl-PL" sz="2800" dirty="0" smtClean="0"/>
          </a:p>
          <a:p>
            <a:pPr marL="0" indent="0">
              <a:buNone/>
            </a:pPr>
            <a:r>
              <a:rPr lang="pl-PL" sz="2800" dirty="0" smtClean="0"/>
              <a:t>To </a:t>
            </a:r>
            <a:r>
              <a:rPr lang="pl-PL" sz="2800" dirty="0"/>
              <a:t>wszystko, co wyżej </a:t>
            </a:r>
            <a:r>
              <a:rPr lang="pl-PL" sz="2800" dirty="0" smtClean="0"/>
              <a:t>plus: </a:t>
            </a:r>
            <a:r>
              <a:rPr lang="pl-PL" sz="2800" dirty="0" err="1"/>
              <a:t>kinestetyka</a:t>
            </a:r>
            <a:r>
              <a:rPr lang="pl-PL" sz="2800" dirty="0"/>
              <a:t>, </a:t>
            </a:r>
            <a:endParaRPr lang="pl-PL" sz="2800" dirty="0" smtClean="0"/>
          </a:p>
          <a:p>
            <a:pPr marL="0" indent="0">
              <a:buNone/>
            </a:pPr>
            <a:r>
              <a:rPr lang="pl-PL" sz="2800" dirty="0" smtClean="0"/>
              <a:t>koordynacja </a:t>
            </a:r>
            <a:r>
              <a:rPr lang="pl-PL" sz="2800" dirty="0"/>
              <a:t>wzrokowo ruchowa, </a:t>
            </a:r>
            <a:endParaRPr lang="pl-PL" sz="2800" dirty="0" smtClean="0"/>
          </a:p>
          <a:p>
            <a:pPr marL="0" indent="0">
              <a:buNone/>
            </a:pPr>
            <a:r>
              <a:rPr lang="pl-PL" sz="2800" dirty="0" smtClean="0"/>
              <a:t>lateralizacja</a:t>
            </a:r>
            <a:r>
              <a:rPr lang="pl-PL" sz="2800" dirty="0"/>
              <a:t>, </a:t>
            </a:r>
            <a:endParaRPr lang="pl-PL" sz="2800" dirty="0" smtClean="0"/>
          </a:p>
          <a:p>
            <a:pPr marL="0" indent="0">
              <a:buNone/>
            </a:pPr>
            <a:r>
              <a:rPr lang="pl-PL" sz="2800" dirty="0" smtClean="0"/>
              <a:t>rozmieszczenie </a:t>
            </a:r>
            <a:r>
              <a:rPr lang="pl-PL" sz="2800" dirty="0"/>
              <a:t>w przestrzeni, </a:t>
            </a:r>
            <a:endParaRPr lang="pl-PL" sz="2800" dirty="0" smtClean="0"/>
          </a:p>
          <a:p>
            <a:pPr marL="0" indent="0">
              <a:buNone/>
            </a:pPr>
            <a:r>
              <a:rPr lang="pl-PL" sz="2800" dirty="0" smtClean="0"/>
              <a:t>poczucie </a:t>
            </a:r>
            <a:r>
              <a:rPr lang="pl-PL" sz="2800" dirty="0"/>
              <a:t>przestrzeni, </a:t>
            </a:r>
            <a:endParaRPr lang="pl-PL" sz="2800" dirty="0" smtClean="0"/>
          </a:p>
          <a:p>
            <a:pPr marL="0" indent="0">
              <a:buNone/>
            </a:pPr>
            <a:r>
              <a:rPr lang="pl-PL" sz="2800" dirty="0" smtClean="0"/>
              <a:t>poczucie </a:t>
            </a:r>
            <a:r>
              <a:rPr lang="pl-PL" sz="2800" dirty="0"/>
              <a:t>ciała… </a:t>
            </a:r>
          </a:p>
        </p:txBody>
      </p:sp>
      <p:pic>
        <p:nvPicPr>
          <p:cNvPr id="5" name="Obraz 4"/>
          <p:cNvPicPr>
            <a:picLocks noChangeAspect="1"/>
          </p:cNvPicPr>
          <p:nvPr/>
        </p:nvPicPr>
        <p:blipFill>
          <a:blip r:embed="rId2"/>
          <a:stretch>
            <a:fillRect/>
          </a:stretch>
        </p:blipFill>
        <p:spPr>
          <a:xfrm>
            <a:off x="6932187" y="3619335"/>
            <a:ext cx="4683629" cy="2927268"/>
          </a:xfrm>
          <a:prstGeom prst="rect">
            <a:avLst/>
          </a:prstGeom>
        </p:spPr>
      </p:pic>
    </p:spTree>
    <p:extLst>
      <p:ext uri="{BB962C8B-B14F-4D97-AF65-F5344CB8AC3E}">
        <p14:creationId xmlns:p14="http://schemas.microsoft.com/office/powerpoint/2010/main" val="71477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SPECJALNE POTRZEBY EDUKACYJNE (SPE) to nie jest CHOROBA!</a:t>
            </a:r>
            <a:endParaRPr lang="pl-PL" dirty="0"/>
          </a:p>
        </p:txBody>
      </p:sp>
      <p:sp>
        <p:nvSpPr>
          <p:cNvPr id="3" name="Symbol zastępczy zawartości 2"/>
          <p:cNvSpPr>
            <a:spLocks noGrp="1"/>
          </p:cNvSpPr>
          <p:nvPr>
            <p:ph idx="1"/>
          </p:nvPr>
        </p:nvSpPr>
        <p:spPr>
          <a:xfrm>
            <a:off x="474133" y="2113697"/>
            <a:ext cx="9474851" cy="3880773"/>
          </a:xfrm>
        </p:spPr>
        <p:txBody>
          <a:bodyPr>
            <a:normAutofit fontScale="92500" lnSpcReduction="20000"/>
          </a:bodyPr>
          <a:lstStyle/>
          <a:p>
            <a:pPr marL="0" indent="0">
              <a:buNone/>
            </a:pPr>
            <a:endParaRPr lang="pl-PL" b="1" dirty="0" smtClean="0"/>
          </a:p>
          <a:p>
            <a:r>
              <a:rPr lang="pl-PL" sz="3000" b="1" dirty="0" smtClean="0"/>
              <a:t>Brak osiągania tzw. KAMIENI MILOWYCH w rozwoju. </a:t>
            </a:r>
          </a:p>
          <a:p>
            <a:pPr marL="0" indent="0">
              <a:buNone/>
            </a:pPr>
            <a:endParaRPr lang="pl-PL" b="1" dirty="0" smtClean="0"/>
          </a:p>
          <a:p>
            <a:pPr marL="0" indent="0">
              <a:buNone/>
            </a:pPr>
            <a:endParaRPr lang="pl-PL" b="1" dirty="0" smtClean="0"/>
          </a:p>
          <a:p>
            <a:pPr marL="0" indent="0">
              <a:buNone/>
            </a:pPr>
            <a:r>
              <a:rPr lang="pl-PL" b="1" dirty="0" smtClean="0"/>
              <a:t>Przedstawimy w skrócie trudności dzieci:</a:t>
            </a:r>
          </a:p>
          <a:p>
            <a:r>
              <a:rPr lang="pl-PL" dirty="0" smtClean="0"/>
              <a:t>Niedowidzących i niewidzących (tyflopedagogika)  </a:t>
            </a:r>
          </a:p>
          <a:p>
            <a:r>
              <a:rPr lang="pl-PL" dirty="0" smtClean="0"/>
              <a:t>Niesłyszących i niedosłyszących (surdopedagogika) </a:t>
            </a:r>
          </a:p>
          <a:p>
            <a:r>
              <a:rPr lang="pl-PL" dirty="0" smtClean="0"/>
              <a:t>Z niepełnosprawnością intelektualną</a:t>
            </a:r>
          </a:p>
          <a:p>
            <a:r>
              <a:rPr lang="pl-PL" dirty="0" smtClean="0"/>
              <a:t>Z dysfunkcjami parcjalnymi</a:t>
            </a:r>
          </a:p>
          <a:p>
            <a:r>
              <a:rPr lang="pl-PL" dirty="0" smtClean="0"/>
              <a:t>Z zaburzeniami koncentracji uwagi i/lub nadpobudliwością </a:t>
            </a:r>
          </a:p>
          <a:p>
            <a:r>
              <a:rPr lang="pl-PL" dirty="0" smtClean="0"/>
              <a:t>Ze spektrum autyzmu</a:t>
            </a:r>
            <a:endParaRPr lang="pl-PL" dirty="0"/>
          </a:p>
        </p:txBody>
      </p:sp>
      <p:sp>
        <p:nvSpPr>
          <p:cNvPr id="4" name="pole tekstowe 3"/>
          <p:cNvSpPr txBox="1"/>
          <p:nvPr/>
        </p:nvSpPr>
        <p:spPr>
          <a:xfrm>
            <a:off x="7143262" y="3016740"/>
            <a:ext cx="4756430" cy="2246769"/>
          </a:xfrm>
          <a:prstGeom prst="rect">
            <a:avLst/>
          </a:prstGeom>
          <a:noFill/>
        </p:spPr>
        <p:txBody>
          <a:bodyPr wrap="none" rtlCol="0">
            <a:spAutoFit/>
          </a:bodyPr>
          <a:lstStyle/>
          <a:p>
            <a:pPr marL="457200" indent="-457200">
              <a:buFont typeface="Arial" panose="020B0604020202020204" pitchFamily="34" charset="0"/>
              <a:buChar char="•"/>
            </a:pPr>
            <a:r>
              <a:rPr lang="pl-PL" sz="2800" dirty="0" smtClean="0"/>
              <a:t>UPORCZYWE</a:t>
            </a:r>
          </a:p>
          <a:p>
            <a:pPr marL="457200" indent="-457200">
              <a:buFont typeface="Arial" panose="020B0604020202020204" pitchFamily="34" charset="0"/>
              <a:buChar char="•"/>
            </a:pPr>
            <a:r>
              <a:rPr lang="pl-PL" sz="2800" dirty="0" smtClean="0"/>
              <a:t>RÓŻNICA „DWÓCH LAT”</a:t>
            </a:r>
          </a:p>
          <a:p>
            <a:pPr marL="457200" indent="-457200">
              <a:buFont typeface="Arial" panose="020B0604020202020204" pitchFamily="34" charset="0"/>
              <a:buChar char="•"/>
            </a:pPr>
            <a:r>
              <a:rPr lang="pl-PL" sz="2800" dirty="0" smtClean="0"/>
              <a:t>ZNACZNIE UTRUDNIAJĄCE</a:t>
            </a:r>
          </a:p>
          <a:p>
            <a:pPr marL="457200" indent="-457200">
              <a:buFont typeface="Arial" panose="020B0604020202020204" pitchFamily="34" charset="0"/>
              <a:buChar char="•"/>
            </a:pPr>
            <a:r>
              <a:rPr lang="pl-PL" sz="2800" dirty="0" smtClean="0"/>
              <a:t>NIEZGODNE Z OBSZAREM </a:t>
            </a:r>
          </a:p>
          <a:p>
            <a:r>
              <a:rPr lang="pl-PL" sz="2800" dirty="0" smtClean="0"/>
              <a:t>KULTUROWYM</a:t>
            </a:r>
            <a:endParaRPr lang="pl-PL" sz="2800" dirty="0"/>
          </a:p>
        </p:txBody>
      </p:sp>
      <p:sp>
        <p:nvSpPr>
          <p:cNvPr id="5" name="Strzałka w prawo 4"/>
          <p:cNvSpPr/>
          <p:nvPr/>
        </p:nvSpPr>
        <p:spPr>
          <a:xfrm rot="1118653">
            <a:off x="5360051" y="3246738"/>
            <a:ext cx="1494042" cy="336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8534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315897"/>
            <a:ext cx="8596668" cy="1320800"/>
          </a:xfrm>
        </p:spPr>
        <p:txBody>
          <a:bodyPr/>
          <a:lstStyle/>
          <a:p>
            <a:pPr algn="ctr"/>
            <a:r>
              <a:rPr lang="pl-PL" dirty="0"/>
              <a:t>SPECYFICZNE ZABURZENIA UCZENIA SIĘ (dawniej DYSFUNKCJE  PARCJALNE)</a:t>
            </a:r>
          </a:p>
        </p:txBody>
      </p:sp>
      <p:sp>
        <p:nvSpPr>
          <p:cNvPr id="3" name="Symbol zastępczy zawartości 2"/>
          <p:cNvSpPr>
            <a:spLocks noGrp="1"/>
          </p:cNvSpPr>
          <p:nvPr>
            <p:ph idx="1"/>
          </p:nvPr>
        </p:nvSpPr>
        <p:spPr/>
        <p:txBody>
          <a:bodyPr/>
          <a:lstStyle/>
          <a:p>
            <a:pPr marL="0" indent="0">
              <a:buNone/>
            </a:pPr>
            <a:r>
              <a:rPr lang="pl-PL" dirty="0" smtClean="0"/>
              <a:t>CZYTANIE</a:t>
            </a:r>
          </a:p>
          <a:p>
            <a:pPr marL="0" indent="0">
              <a:buNone/>
            </a:pPr>
            <a:r>
              <a:rPr lang="pl-PL" dirty="0" smtClean="0"/>
              <a:t>PISANIE</a:t>
            </a:r>
          </a:p>
          <a:p>
            <a:pPr marL="0" indent="0">
              <a:buNone/>
            </a:pPr>
            <a:endParaRPr lang="pl-PL" dirty="0"/>
          </a:p>
        </p:txBody>
      </p:sp>
      <p:pic>
        <p:nvPicPr>
          <p:cNvPr id="4" name="Obraz 3"/>
          <p:cNvPicPr>
            <a:picLocks noChangeAspect="1"/>
          </p:cNvPicPr>
          <p:nvPr/>
        </p:nvPicPr>
        <p:blipFill rotWithShape="1">
          <a:blip r:embed="rId2">
            <a:extLst>
              <a:ext uri="{28A0092B-C50C-407E-A947-70E740481C1C}">
                <a14:useLocalDpi xmlns:a14="http://schemas.microsoft.com/office/drawing/2010/main" val="0"/>
              </a:ext>
            </a:extLst>
          </a:blip>
          <a:srcRect b="9677"/>
          <a:stretch/>
        </p:blipFill>
        <p:spPr>
          <a:xfrm>
            <a:off x="2903993" y="1690688"/>
            <a:ext cx="7619047" cy="4874566"/>
          </a:xfrm>
          <a:prstGeom prst="rect">
            <a:avLst/>
          </a:prstGeom>
        </p:spPr>
      </p:pic>
    </p:spTree>
    <p:extLst>
      <p:ext uri="{BB962C8B-B14F-4D97-AF65-F5344CB8AC3E}">
        <p14:creationId xmlns:p14="http://schemas.microsoft.com/office/powerpoint/2010/main" val="1934241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10634" y="254000"/>
            <a:ext cx="8596668" cy="1320800"/>
          </a:xfrm>
        </p:spPr>
        <p:txBody>
          <a:bodyPr>
            <a:normAutofit/>
          </a:bodyPr>
          <a:lstStyle/>
          <a:p>
            <a:pPr algn="ctr"/>
            <a:r>
              <a:rPr lang="pl-PL" dirty="0"/>
              <a:t>SPECYFICZNE ZABURZENIA UCZENIA SIĘ (dawniej DYSFUNKCJE  PARCJALNE)</a:t>
            </a:r>
          </a:p>
        </p:txBody>
      </p:sp>
      <p:pic>
        <p:nvPicPr>
          <p:cNvPr id="4" name="Symbol zastępczy zawartości 3"/>
          <p:cNvPicPr>
            <a:picLocks noGrp="1" noChangeAspect="1"/>
          </p:cNvPicPr>
          <p:nvPr>
            <p:ph idx="1"/>
          </p:nvPr>
        </p:nvPicPr>
        <p:blipFill rotWithShape="1">
          <a:blip r:embed="rId2"/>
          <a:srcRect t="5867" b="4322"/>
          <a:stretch/>
        </p:blipFill>
        <p:spPr>
          <a:xfrm>
            <a:off x="2487449" y="1793174"/>
            <a:ext cx="7522032" cy="4726379"/>
          </a:xfrm>
          <a:prstGeom prst="rect">
            <a:avLst/>
          </a:prstGeom>
        </p:spPr>
      </p:pic>
    </p:spTree>
    <p:extLst>
      <p:ext uri="{BB962C8B-B14F-4D97-AF65-F5344CB8AC3E}">
        <p14:creationId xmlns:p14="http://schemas.microsoft.com/office/powerpoint/2010/main" val="3023976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1312985"/>
          </a:xfrm>
        </p:spPr>
        <p:txBody>
          <a:bodyPr>
            <a:normAutofit/>
          </a:bodyPr>
          <a:lstStyle/>
          <a:p>
            <a:r>
              <a:rPr lang="pl-PL" dirty="0"/>
              <a:t>SPECYFICZNE ZABURZENIA UCZENIA SIĘ kilka </a:t>
            </a:r>
            <a:r>
              <a:rPr lang="pl-PL" dirty="0" smtClean="0"/>
              <a:t>pojęć… </a:t>
            </a:r>
            <a:endParaRPr lang="pl-PL" dirty="0"/>
          </a:p>
        </p:txBody>
      </p:sp>
      <p:sp>
        <p:nvSpPr>
          <p:cNvPr id="3" name="Symbol zastępczy zawartości 2"/>
          <p:cNvSpPr>
            <a:spLocks noGrp="1"/>
          </p:cNvSpPr>
          <p:nvPr>
            <p:ph idx="1"/>
          </p:nvPr>
        </p:nvSpPr>
        <p:spPr>
          <a:xfrm>
            <a:off x="677334" y="2309082"/>
            <a:ext cx="8596668" cy="3880773"/>
          </a:xfrm>
        </p:spPr>
        <p:txBody>
          <a:bodyPr>
            <a:normAutofit/>
          </a:bodyPr>
          <a:lstStyle/>
          <a:p>
            <a:pPr lvl="0"/>
            <a:r>
              <a:rPr lang="pl-PL" sz="2800" b="1" dirty="0"/>
              <a:t>Lateralizacja </a:t>
            </a:r>
            <a:endParaRPr lang="pl-PL" sz="2800" dirty="0"/>
          </a:p>
          <a:p>
            <a:pPr lvl="0"/>
            <a:r>
              <a:rPr lang="pl-PL" sz="2800" b="1" dirty="0"/>
              <a:t>Słuch fonematyczny</a:t>
            </a:r>
            <a:endParaRPr lang="pl-PL" sz="2800" dirty="0"/>
          </a:p>
          <a:p>
            <a:pPr lvl="0"/>
            <a:r>
              <a:rPr lang="pl-PL" sz="2800" b="1" dirty="0"/>
              <a:t>Świadomość fonologiczna</a:t>
            </a:r>
            <a:endParaRPr lang="pl-PL" sz="2800" dirty="0"/>
          </a:p>
          <a:p>
            <a:r>
              <a:rPr lang="pl-PL" sz="2800" dirty="0" smtClean="0"/>
              <a:t> </a:t>
            </a:r>
            <a:r>
              <a:rPr lang="pl-PL" sz="2800" b="1" dirty="0" smtClean="0"/>
              <a:t>Pamięć </a:t>
            </a:r>
            <a:r>
              <a:rPr lang="pl-PL" sz="2800" b="1" dirty="0"/>
              <a:t>wzrokowa</a:t>
            </a:r>
            <a:endParaRPr lang="pl-PL" sz="2800" dirty="0"/>
          </a:p>
          <a:p>
            <a:r>
              <a:rPr lang="pl-PL" sz="2800" dirty="0" smtClean="0"/>
              <a:t> </a:t>
            </a:r>
            <a:r>
              <a:rPr lang="pl-PL" sz="2800" b="1" dirty="0" smtClean="0"/>
              <a:t>Koordynacja </a:t>
            </a:r>
            <a:r>
              <a:rPr lang="pl-PL" sz="2800" b="1" dirty="0"/>
              <a:t>słuchowo – </a:t>
            </a:r>
            <a:r>
              <a:rPr lang="pl-PL" sz="2800" b="1" dirty="0" smtClean="0"/>
              <a:t>wzrokowa</a:t>
            </a:r>
            <a:endParaRPr lang="pl-PL" sz="2800" dirty="0"/>
          </a:p>
        </p:txBody>
      </p:sp>
    </p:spTree>
    <p:extLst>
      <p:ext uri="{BB962C8B-B14F-4D97-AF65-F5344CB8AC3E}">
        <p14:creationId xmlns:p14="http://schemas.microsoft.com/office/powerpoint/2010/main" val="206173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883138"/>
          </a:xfrm>
        </p:spPr>
        <p:txBody>
          <a:bodyPr>
            <a:normAutofit fontScale="90000"/>
          </a:bodyPr>
          <a:lstStyle/>
          <a:p>
            <a:r>
              <a:rPr lang="pl-PL" dirty="0" smtClean="0"/>
              <a:t>SPECYFICZNE ZABURZENIA UCZENIA SIĘ (dawniej DYSFUNKCJE  PARCJALNE)</a:t>
            </a:r>
            <a:br>
              <a:rPr lang="pl-PL" dirty="0" smtClean="0"/>
            </a:br>
            <a:r>
              <a:rPr lang="pl-PL" dirty="0"/>
              <a:t/>
            </a:r>
            <a:br>
              <a:rPr lang="pl-PL" dirty="0"/>
            </a:br>
            <a:endParaRPr lang="pl-PL" dirty="0"/>
          </a:p>
        </p:txBody>
      </p:sp>
      <p:sp>
        <p:nvSpPr>
          <p:cNvPr id="3" name="Symbol zastępczy zawartości 2"/>
          <p:cNvSpPr>
            <a:spLocks noGrp="1"/>
          </p:cNvSpPr>
          <p:nvPr>
            <p:ph idx="1"/>
          </p:nvPr>
        </p:nvSpPr>
        <p:spPr>
          <a:xfrm>
            <a:off x="677334" y="1966181"/>
            <a:ext cx="9063566" cy="3880773"/>
          </a:xfrm>
        </p:spPr>
        <p:txBody>
          <a:bodyPr/>
          <a:lstStyle/>
          <a:p>
            <a:r>
              <a:rPr lang="pl-PL" sz="2400" dirty="0"/>
              <a:t>Są to dysfunkcje (deficyty) parcjalne (w odróżnieniu od globalnych, czyli niepełnosprawności umysłowej), niedorozwój lub zaburzenie jednej, dwóch lub trzech funkcji umysłowej; nieznaczne, lecz utrudniające opanowanie podstawowych umiejętności poprawnego czytania ze zrozumieniem czy </a:t>
            </a:r>
            <a:r>
              <a:rPr lang="pl-PL" sz="2400" dirty="0" smtClean="0"/>
              <a:t>też </a:t>
            </a:r>
            <a:r>
              <a:rPr lang="pl-PL" sz="2400" dirty="0"/>
              <a:t>pisania, a tym samym prawidłowego funkcjonowania w społeczeństwie. </a:t>
            </a:r>
            <a:endParaRPr lang="pl-PL" sz="2400" dirty="0" smtClean="0"/>
          </a:p>
          <a:p>
            <a:pPr marL="0" indent="0">
              <a:buNone/>
            </a:pPr>
            <a:endParaRPr lang="pl-PL" sz="2400" dirty="0" smtClean="0"/>
          </a:p>
          <a:p>
            <a:r>
              <a:rPr lang="pl-PL" sz="2400" dirty="0" smtClean="0"/>
              <a:t>Co </a:t>
            </a:r>
            <a:r>
              <a:rPr lang="pl-PL" sz="2400" dirty="0"/>
              <a:t>wiemy „potocznie” o tych dysfunkcjach?</a:t>
            </a:r>
          </a:p>
          <a:p>
            <a:endParaRPr lang="pl-PL" dirty="0"/>
          </a:p>
        </p:txBody>
      </p:sp>
    </p:spTree>
    <p:extLst>
      <p:ext uri="{BB962C8B-B14F-4D97-AF65-F5344CB8AC3E}">
        <p14:creationId xmlns:p14="http://schemas.microsoft.com/office/powerpoint/2010/main" val="138196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58083" y="388219"/>
            <a:ext cx="8596668" cy="906585"/>
          </a:xfrm>
        </p:spPr>
        <p:txBody>
          <a:bodyPr/>
          <a:lstStyle/>
          <a:p>
            <a:r>
              <a:rPr lang="pl-PL" dirty="0"/>
              <a:t>SPECYFICZNE ZABURZENIA UCZENIA SIĘ</a:t>
            </a:r>
          </a:p>
        </p:txBody>
      </p:sp>
      <p:sp>
        <p:nvSpPr>
          <p:cNvPr id="3" name="Symbol zastępczy zawartości 2"/>
          <p:cNvSpPr>
            <a:spLocks noGrp="1"/>
          </p:cNvSpPr>
          <p:nvPr>
            <p:ph idx="1"/>
          </p:nvPr>
        </p:nvSpPr>
        <p:spPr>
          <a:xfrm>
            <a:off x="407908" y="1218955"/>
            <a:ext cx="12615073" cy="6057744"/>
          </a:xfrm>
        </p:spPr>
        <p:txBody>
          <a:bodyPr>
            <a:normAutofit fontScale="70000" lnSpcReduction="20000"/>
          </a:bodyPr>
          <a:lstStyle/>
          <a:p>
            <a:pPr marL="0" indent="0">
              <a:buNone/>
            </a:pPr>
            <a:r>
              <a:rPr lang="pl-PL" sz="2600" b="1" dirty="0" smtClean="0">
                <a:solidFill>
                  <a:schemeClr val="tx1"/>
                </a:solidFill>
              </a:rPr>
              <a:t>Z UPOŚLEDZENIEM UMIEJĘTNOŚCI CZYTANIA (dawniej/alternatywnie DYLEKSJA)</a:t>
            </a:r>
          </a:p>
          <a:p>
            <a:pPr>
              <a:buFontTx/>
              <a:buChar char="-"/>
            </a:pPr>
            <a:r>
              <a:rPr lang="pl-PL" sz="2600" b="1" dirty="0" smtClean="0">
                <a:solidFill>
                  <a:schemeClr val="tx1"/>
                </a:solidFill>
              </a:rPr>
              <a:t>Dokładność czytania</a:t>
            </a:r>
          </a:p>
          <a:p>
            <a:pPr>
              <a:buFontTx/>
              <a:buChar char="-"/>
            </a:pPr>
            <a:r>
              <a:rPr lang="pl-PL" sz="2600" b="1" dirty="0" smtClean="0">
                <a:solidFill>
                  <a:schemeClr val="tx1"/>
                </a:solidFill>
              </a:rPr>
              <a:t>Szybkość lub płynność czytania</a:t>
            </a:r>
          </a:p>
          <a:p>
            <a:pPr>
              <a:buFontTx/>
              <a:buChar char="-"/>
            </a:pPr>
            <a:r>
              <a:rPr lang="pl-PL" sz="2600" b="1" dirty="0" smtClean="0">
                <a:solidFill>
                  <a:schemeClr val="tx1"/>
                </a:solidFill>
              </a:rPr>
              <a:t>Rozumienie tekstu pisanego</a:t>
            </a:r>
          </a:p>
          <a:p>
            <a:pPr marL="0" indent="0">
              <a:buNone/>
            </a:pPr>
            <a:endParaRPr lang="pl-PL" sz="2600" b="1" dirty="0" smtClean="0">
              <a:solidFill>
                <a:schemeClr val="tx1"/>
              </a:solidFill>
            </a:endParaRPr>
          </a:p>
          <a:p>
            <a:pPr marL="0" indent="0">
              <a:buNone/>
            </a:pPr>
            <a:r>
              <a:rPr lang="pl-PL" sz="2600" b="1" dirty="0" smtClean="0">
                <a:solidFill>
                  <a:schemeClr val="tx1"/>
                </a:solidFill>
              </a:rPr>
              <a:t>Z UPOŚLEDZENIEM UMIEJĘTNOŚCI PISANIA (dawniej DYSORTOGRAFIA, DYSGRAFIA)</a:t>
            </a:r>
          </a:p>
          <a:p>
            <a:pPr>
              <a:buFontTx/>
              <a:buChar char="-"/>
            </a:pPr>
            <a:r>
              <a:rPr lang="pl-PL" sz="2600" b="1" dirty="0" smtClean="0">
                <a:solidFill>
                  <a:schemeClr val="tx1"/>
                </a:solidFill>
              </a:rPr>
              <a:t>Dokładność literowania</a:t>
            </a:r>
          </a:p>
          <a:p>
            <a:pPr>
              <a:buFontTx/>
              <a:buChar char="-"/>
            </a:pPr>
            <a:r>
              <a:rPr lang="pl-PL" sz="2600" b="1" dirty="0" smtClean="0">
                <a:solidFill>
                  <a:schemeClr val="tx1"/>
                </a:solidFill>
              </a:rPr>
              <a:t>Gramatyka i interpunkcja</a:t>
            </a:r>
          </a:p>
          <a:p>
            <a:pPr>
              <a:buFontTx/>
              <a:buChar char="-"/>
            </a:pPr>
            <a:r>
              <a:rPr lang="pl-PL" sz="2600" b="1" dirty="0">
                <a:solidFill>
                  <a:schemeClr val="tx1"/>
                </a:solidFill>
              </a:rPr>
              <a:t>P</a:t>
            </a:r>
            <a:r>
              <a:rPr lang="pl-PL" sz="2600" b="1" dirty="0" smtClean="0">
                <a:solidFill>
                  <a:schemeClr val="tx1"/>
                </a:solidFill>
              </a:rPr>
              <a:t>rzejrzystość i organizacja testu pisanego</a:t>
            </a:r>
          </a:p>
          <a:p>
            <a:pPr marL="0" indent="0">
              <a:buNone/>
            </a:pPr>
            <a:endParaRPr lang="pl-PL" sz="2600" b="1" dirty="0">
              <a:solidFill>
                <a:schemeClr val="tx1"/>
              </a:solidFill>
            </a:endParaRPr>
          </a:p>
          <a:p>
            <a:pPr marL="0" indent="0">
              <a:buNone/>
            </a:pPr>
            <a:r>
              <a:rPr lang="pl-PL" sz="2600" b="1" dirty="0" smtClean="0">
                <a:solidFill>
                  <a:schemeClr val="tx1"/>
                </a:solidFill>
              </a:rPr>
              <a:t>Z UPOŚLEDZENIEM UMIEJĘTNOŚCI LICZENIA (dawniej/alternatywnie DYSKALKULIA)</a:t>
            </a:r>
          </a:p>
          <a:p>
            <a:pPr>
              <a:buFontTx/>
              <a:buChar char="-"/>
            </a:pPr>
            <a:r>
              <a:rPr lang="pl-PL" sz="2600" b="1" dirty="0" smtClean="0">
                <a:solidFill>
                  <a:schemeClr val="tx1"/>
                </a:solidFill>
              </a:rPr>
              <a:t>Rozumienie liczb</a:t>
            </a:r>
          </a:p>
          <a:p>
            <a:pPr>
              <a:buFontTx/>
              <a:buChar char="-"/>
            </a:pPr>
            <a:r>
              <a:rPr lang="pl-PL" sz="2600" b="1" dirty="0" smtClean="0">
                <a:solidFill>
                  <a:schemeClr val="tx1"/>
                </a:solidFill>
              </a:rPr>
              <a:t>Zapamiętywanie zasad arytmetyki</a:t>
            </a:r>
          </a:p>
          <a:p>
            <a:pPr>
              <a:buFontTx/>
              <a:buChar char="-"/>
            </a:pPr>
            <a:r>
              <a:rPr lang="pl-PL" sz="2600" b="1" dirty="0" smtClean="0">
                <a:solidFill>
                  <a:schemeClr val="tx1"/>
                </a:solidFill>
              </a:rPr>
              <a:t>Dokładność lub płynność prowadzenia rachunków</a:t>
            </a:r>
          </a:p>
          <a:p>
            <a:pPr>
              <a:buFontTx/>
              <a:buChar char="-"/>
            </a:pPr>
            <a:r>
              <a:rPr lang="pl-PL" sz="2600" b="1" dirty="0" smtClean="0">
                <a:solidFill>
                  <a:schemeClr val="tx1"/>
                </a:solidFill>
              </a:rPr>
              <a:t>Dokładność wnioskowania matematycznego.</a:t>
            </a:r>
          </a:p>
          <a:p>
            <a:pPr marL="0" indent="0">
              <a:buNone/>
            </a:pPr>
            <a:endParaRPr lang="pl-PL" b="1" dirty="0" smtClean="0">
              <a:solidFill>
                <a:srgbClr val="92D050"/>
              </a:solidFill>
            </a:endParaRPr>
          </a:p>
          <a:p>
            <a:pPr marL="0" indent="0">
              <a:buNone/>
            </a:pPr>
            <a:r>
              <a:rPr lang="pl-PL" b="1" dirty="0" smtClean="0"/>
              <a:t> </a:t>
            </a:r>
            <a:endParaRPr lang="pl-PL" dirty="0"/>
          </a:p>
          <a:p>
            <a:endParaRPr lang="pl-PL" dirty="0"/>
          </a:p>
        </p:txBody>
      </p:sp>
    </p:spTree>
    <p:extLst>
      <p:ext uri="{BB962C8B-B14F-4D97-AF65-F5344CB8AC3E}">
        <p14:creationId xmlns:p14="http://schemas.microsoft.com/office/powerpoint/2010/main" val="371669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883138"/>
          </a:xfrm>
        </p:spPr>
        <p:txBody>
          <a:bodyPr/>
          <a:lstStyle/>
          <a:p>
            <a:r>
              <a:rPr lang="pl-PL" dirty="0"/>
              <a:t>SPECYFICZNE ZABURZENIA UCZENIA SIĘ</a:t>
            </a:r>
          </a:p>
        </p:txBody>
      </p:sp>
      <p:sp>
        <p:nvSpPr>
          <p:cNvPr id="3" name="Symbol zastępczy zawartości 2"/>
          <p:cNvSpPr>
            <a:spLocks noGrp="1"/>
          </p:cNvSpPr>
          <p:nvPr>
            <p:ph idx="1"/>
          </p:nvPr>
        </p:nvSpPr>
        <p:spPr>
          <a:xfrm>
            <a:off x="677334" y="1863604"/>
            <a:ext cx="9123158" cy="4208950"/>
          </a:xfrm>
        </p:spPr>
        <p:txBody>
          <a:bodyPr>
            <a:normAutofit/>
          </a:bodyPr>
          <a:lstStyle/>
          <a:p>
            <a:r>
              <a:rPr lang="pl-PL" dirty="0" smtClean="0"/>
              <a:t>Krzyś</a:t>
            </a:r>
            <a:r>
              <a:rPr lang="pl-PL" dirty="0"/>
              <a:t>, lat 6. Ma problemy z czytaniem liter pisanych, nie rozróżnia ich kształtu szczególnie dwuznaków i zmiękczeń. Po przeczytaniu zdania nie zawsze rozumie jego sens. W pisaniu często myli litery podobne, typu „b”, „d”, „p</a:t>
            </a:r>
            <a:r>
              <a:rPr lang="pl-PL" dirty="0" smtClean="0"/>
              <a:t>”.</a:t>
            </a:r>
          </a:p>
          <a:p>
            <a:r>
              <a:rPr lang="pl-PL" dirty="0"/>
              <a:t>Maciek, lat 8. Ma problemy z czytaniem liter pisanych i drukowanych. Po przeczytaniu zdania nie zawsze rozumie jego sens</a:t>
            </a:r>
            <a:r>
              <a:rPr lang="pl-PL" dirty="0" smtClean="0"/>
              <a:t>.</a:t>
            </a:r>
          </a:p>
          <a:p>
            <a:r>
              <a:rPr lang="pl-PL" dirty="0"/>
              <a:t>Basia, lat 9. Dziecko niedosłyszące. Robi częste błędy w pisaniu ze słuchu, nie rozróżnia głosek dźwięcznych i bezdźwięcznych</a:t>
            </a:r>
            <a:r>
              <a:rPr lang="pl-PL" dirty="0" smtClean="0"/>
              <a:t>.</a:t>
            </a:r>
          </a:p>
          <a:p>
            <a:r>
              <a:rPr lang="pl-PL" dirty="0"/>
              <a:t>Paweł, lat 10. Opanował pamięciowo zasady ortograficzne nie potrafi jednak wprowadzić ich w praktykę. Ustnie literuje wyraz bezbłędnie, nie umie go jednak zapisać poprawnie</a:t>
            </a:r>
            <a:r>
              <a:rPr lang="pl-PL" dirty="0" smtClean="0"/>
              <a:t>.</a:t>
            </a:r>
          </a:p>
          <a:p>
            <a:r>
              <a:rPr lang="pl-PL" dirty="0"/>
              <a:t>Ania, lat 9. Ma już czwartą nauczycielkę. Robi wiele błędów ortograficznych, ma problemy z opanowaniem zasad ortograficznych. Często nieobecna w szkole.</a:t>
            </a:r>
          </a:p>
        </p:txBody>
      </p:sp>
    </p:spTree>
    <p:extLst>
      <p:ext uri="{BB962C8B-B14F-4D97-AF65-F5344CB8AC3E}">
        <p14:creationId xmlns:p14="http://schemas.microsoft.com/office/powerpoint/2010/main" val="337414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844062"/>
          </a:xfrm>
        </p:spPr>
        <p:txBody>
          <a:bodyPr/>
          <a:lstStyle/>
          <a:p>
            <a:r>
              <a:rPr lang="pl-PL" dirty="0"/>
              <a:t>SPECYFICZNE ZABURZENIA UCZENIA SIĘ</a:t>
            </a:r>
          </a:p>
        </p:txBody>
      </p:sp>
      <p:sp>
        <p:nvSpPr>
          <p:cNvPr id="3" name="Symbol zastępczy zawartości 2"/>
          <p:cNvSpPr>
            <a:spLocks noGrp="1"/>
          </p:cNvSpPr>
          <p:nvPr>
            <p:ph idx="1"/>
          </p:nvPr>
        </p:nvSpPr>
        <p:spPr>
          <a:xfrm>
            <a:off x="677334" y="1305169"/>
            <a:ext cx="9130974" cy="4662243"/>
          </a:xfrm>
        </p:spPr>
        <p:txBody>
          <a:bodyPr>
            <a:normAutofit/>
          </a:bodyPr>
          <a:lstStyle/>
          <a:p>
            <a:pPr marL="0" indent="0">
              <a:buNone/>
            </a:pPr>
            <a:endParaRPr lang="pl-PL" sz="2400" dirty="0"/>
          </a:p>
          <a:p>
            <a:pPr marL="0" indent="0">
              <a:buNone/>
            </a:pPr>
            <a:r>
              <a:rPr lang="pl-PL" sz="2400" i="1" u="sng" dirty="0" smtClean="0"/>
              <a:t>1</a:t>
            </a:r>
            <a:r>
              <a:rPr lang="pl-PL" sz="2400" i="1" u="sng" dirty="0"/>
              <a:t>. Co może być ich przyczyną?</a:t>
            </a:r>
            <a:endParaRPr lang="pl-PL" sz="2400" dirty="0"/>
          </a:p>
          <a:p>
            <a:pPr marL="0" indent="0">
              <a:buNone/>
            </a:pPr>
            <a:r>
              <a:rPr lang="pl-PL" sz="2400" dirty="0" smtClean="0"/>
              <a:t>- </a:t>
            </a:r>
            <a:r>
              <a:rPr lang="pl-PL" sz="2400" dirty="0"/>
              <a:t>z</a:t>
            </a:r>
            <a:r>
              <a:rPr lang="pl-PL" sz="2400" dirty="0" smtClean="0"/>
              <a:t>aburzona </a:t>
            </a:r>
            <a:r>
              <a:rPr lang="pl-PL" sz="2400" dirty="0"/>
              <a:t>analiza i synteza </a:t>
            </a:r>
            <a:r>
              <a:rPr lang="pl-PL" sz="2400" dirty="0" smtClean="0"/>
              <a:t>słuchowa</a:t>
            </a:r>
            <a:r>
              <a:rPr lang="pl-PL" sz="2400" dirty="0"/>
              <a:t>;</a:t>
            </a:r>
          </a:p>
          <a:p>
            <a:pPr marL="0" indent="0">
              <a:buNone/>
            </a:pPr>
            <a:r>
              <a:rPr lang="pl-PL" sz="2400" dirty="0" smtClean="0"/>
              <a:t>- </a:t>
            </a:r>
            <a:r>
              <a:rPr lang="pl-PL" sz="2400" dirty="0"/>
              <a:t>zaburzona pamięć </a:t>
            </a:r>
            <a:r>
              <a:rPr lang="pl-PL" sz="2400" dirty="0" smtClean="0"/>
              <a:t>sekwencyjna;</a:t>
            </a:r>
            <a:endParaRPr lang="pl-PL" sz="2400" dirty="0"/>
          </a:p>
          <a:p>
            <a:pPr marL="0" indent="0">
              <a:buNone/>
            </a:pPr>
            <a:r>
              <a:rPr lang="pl-PL" sz="2400" dirty="0" smtClean="0"/>
              <a:t>- </a:t>
            </a:r>
            <a:r>
              <a:rPr lang="pl-PL" sz="2400" dirty="0"/>
              <a:t>zaburzenia spostrzegania </a:t>
            </a:r>
            <a:r>
              <a:rPr lang="pl-PL" sz="2400" dirty="0" smtClean="0"/>
              <a:t>wzrokowego;</a:t>
            </a:r>
            <a:endParaRPr lang="pl-PL" sz="2400" dirty="0"/>
          </a:p>
          <a:p>
            <a:pPr marL="0" indent="0">
              <a:buNone/>
            </a:pPr>
            <a:r>
              <a:rPr lang="pl-PL" sz="2400" dirty="0" smtClean="0"/>
              <a:t>- mała sprawności manualna;</a:t>
            </a:r>
          </a:p>
          <a:p>
            <a:pPr marL="0" indent="0">
              <a:buNone/>
            </a:pPr>
            <a:r>
              <a:rPr lang="pl-PL" sz="2400" dirty="0" smtClean="0"/>
              <a:t>- małe zdolności lingwistyczne;</a:t>
            </a:r>
            <a:endParaRPr lang="pl-PL" sz="2400" dirty="0"/>
          </a:p>
          <a:p>
            <a:pPr marL="0" indent="0">
              <a:buNone/>
            </a:pPr>
            <a:r>
              <a:rPr lang="pl-PL" sz="2400" dirty="0" smtClean="0"/>
              <a:t>- </a:t>
            </a:r>
            <a:r>
              <a:rPr lang="pl-PL" sz="2400" dirty="0"/>
              <a:t>zaburzenia słuchu </a:t>
            </a:r>
            <a:r>
              <a:rPr lang="pl-PL" sz="2400" dirty="0" smtClean="0"/>
              <a:t>fonematycznego;</a:t>
            </a:r>
            <a:endParaRPr lang="pl-PL" sz="2400" dirty="0"/>
          </a:p>
          <a:p>
            <a:pPr marL="0" indent="0">
              <a:buNone/>
            </a:pPr>
            <a:r>
              <a:rPr lang="pl-PL" sz="2400" dirty="0" smtClean="0"/>
              <a:t>- </a:t>
            </a:r>
            <a:r>
              <a:rPr lang="pl-PL" sz="2400" dirty="0"/>
              <a:t>zaburzenia świadomości </a:t>
            </a:r>
            <a:r>
              <a:rPr lang="pl-PL" sz="2400" dirty="0" smtClean="0"/>
              <a:t>fonologicznej.</a:t>
            </a:r>
            <a:endParaRPr lang="pl-PL" sz="2400" dirty="0"/>
          </a:p>
          <a:p>
            <a:endParaRPr lang="pl-PL" dirty="0"/>
          </a:p>
        </p:txBody>
      </p:sp>
    </p:spTree>
    <p:extLst>
      <p:ext uri="{BB962C8B-B14F-4D97-AF65-F5344CB8AC3E}">
        <p14:creationId xmlns:p14="http://schemas.microsoft.com/office/powerpoint/2010/main" val="2635818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844062"/>
          </a:xfrm>
        </p:spPr>
        <p:txBody>
          <a:bodyPr/>
          <a:lstStyle/>
          <a:p>
            <a:r>
              <a:rPr lang="pl-PL" dirty="0"/>
              <a:t>SPECYFICZNE ZABURZENIA UCZENIA SIĘ</a:t>
            </a:r>
          </a:p>
        </p:txBody>
      </p:sp>
      <p:sp>
        <p:nvSpPr>
          <p:cNvPr id="3" name="Symbol zastępczy zawartości 2"/>
          <p:cNvSpPr>
            <a:spLocks noGrp="1"/>
          </p:cNvSpPr>
          <p:nvPr>
            <p:ph idx="1"/>
          </p:nvPr>
        </p:nvSpPr>
        <p:spPr>
          <a:xfrm>
            <a:off x="677334" y="1524000"/>
            <a:ext cx="9130974" cy="4662243"/>
          </a:xfrm>
        </p:spPr>
        <p:txBody>
          <a:bodyPr>
            <a:normAutofit/>
          </a:bodyPr>
          <a:lstStyle/>
          <a:p>
            <a:pPr marL="0" indent="0">
              <a:buNone/>
            </a:pPr>
            <a:r>
              <a:rPr lang="pl-PL" sz="2400" dirty="0" smtClean="0"/>
              <a:t> KRYTERIA DIAGNOSTYCZNE:</a:t>
            </a:r>
          </a:p>
          <a:p>
            <a:pPr>
              <a:buFontTx/>
              <a:buChar char="-"/>
            </a:pPr>
            <a:r>
              <a:rPr lang="pl-PL" sz="2400" dirty="0" smtClean="0"/>
              <a:t>Niedokładne lub powolne i wymagające wysiłku czytanie słów.</a:t>
            </a:r>
          </a:p>
          <a:p>
            <a:pPr>
              <a:buFontTx/>
              <a:buChar char="-"/>
            </a:pPr>
            <a:r>
              <a:rPr lang="pl-PL" sz="2400" dirty="0" smtClean="0"/>
              <a:t>Trudności w rozumieniu czytanego tekstu.</a:t>
            </a:r>
          </a:p>
          <a:p>
            <a:pPr>
              <a:buFontTx/>
              <a:buChar char="-"/>
            </a:pPr>
            <a:r>
              <a:rPr lang="pl-PL" sz="2400" dirty="0" smtClean="0"/>
              <a:t>Trudności z literowaniem wyrazów.</a:t>
            </a:r>
          </a:p>
          <a:p>
            <a:pPr>
              <a:buFontTx/>
              <a:buChar char="-"/>
            </a:pPr>
            <a:r>
              <a:rPr lang="pl-PL" sz="2400" dirty="0" smtClean="0"/>
              <a:t>Trudności z wyrażeniami pisanymi (błędy gramatyczne, interpunkcyjne, ortograficzne).</a:t>
            </a:r>
          </a:p>
          <a:p>
            <a:pPr>
              <a:buFontTx/>
              <a:buChar char="-"/>
            </a:pPr>
            <a:r>
              <a:rPr lang="pl-PL" sz="2400" dirty="0" smtClean="0"/>
              <a:t>Trudności w opanowaniu znaczenia liczb, faktów zawierających liczby lub prowadzenia obliczeń.</a:t>
            </a:r>
          </a:p>
          <a:p>
            <a:pPr>
              <a:buFontTx/>
              <a:buChar char="-"/>
            </a:pPr>
            <a:r>
              <a:rPr lang="pl-PL" sz="2400" dirty="0" smtClean="0"/>
              <a:t>Trudności we wnioskowaniu matematycznym.</a:t>
            </a:r>
            <a:endParaRPr lang="pl-PL" sz="2400" dirty="0"/>
          </a:p>
          <a:p>
            <a:endParaRPr lang="pl-PL" dirty="0"/>
          </a:p>
        </p:txBody>
      </p:sp>
    </p:spTree>
    <p:extLst>
      <p:ext uri="{BB962C8B-B14F-4D97-AF65-F5344CB8AC3E}">
        <p14:creationId xmlns:p14="http://schemas.microsoft.com/office/powerpoint/2010/main" val="1835347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461107"/>
            <a:ext cx="8596668" cy="844062"/>
          </a:xfrm>
        </p:spPr>
        <p:txBody>
          <a:bodyPr/>
          <a:lstStyle/>
          <a:p>
            <a:r>
              <a:rPr lang="pl-PL" dirty="0"/>
              <a:t>SPECYFICZNE ZABURZENIA UCZENIA SIĘ</a:t>
            </a:r>
          </a:p>
        </p:txBody>
      </p:sp>
      <p:sp>
        <p:nvSpPr>
          <p:cNvPr id="3" name="Symbol zastępczy zawartości 2"/>
          <p:cNvSpPr>
            <a:spLocks noGrp="1"/>
          </p:cNvSpPr>
          <p:nvPr>
            <p:ph idx="1"/>
          </p:nvPr>
        </p:nvSpPr>
        <p:spPr>
          <a:xfrm>
            <a:off x="341026" y="1585536"/>
            <a:ext cx="10661226" cy="4662243"/>
          </a:xfrm>
        </p:spPr>
        <p:txBody>
          <a:bodyPr>
            <a:normAutofit/>
          </a:bodyPr>
          <a:lstStyle/>
          <a:p>
            <a:pPr marL="0" indent="0">
              <a:buNone/>
            </a:pPr>
            <a:r>
              <a:rPr lang="pl-PL" sz="2400" dirty="0" smtClean="0"/>
              <a:t> Umiejętności szkolne, których dotyczy zaburzenie, są znacznie i wymiernie poniżej (dwa odchylenia standardowe – dwa lata) tych, których można się spodziewać od osoby w danym wieku, co znacząco wpływa na wydajność </a:t>
            </a:r>
            <a:br>
              <a:rPr lang="pl-PL" sz="2400" dirty="0" smtClean="0"/>
            </a:br>
            <a:r>
              <a:rPr lang="pl-PL" sz="2400" dirty="0" smtClean="0"/>
              <a:t>w szkole i pracy zawodowej lub w czasie codziennych czynności.</a:t>
            </a:r>
          </a:p>
          <a:p>
            <a:pPr marL="0" indent="0">
              <a:buNone/>
            </a:pPr>
            <a:endParaRPr lang="pl-PL" sz="2400" dirty="0" smtClean="0"/>
          </a:p>
          <a:p>
            <a:pPr marL="0" indent="0">
              <a:buNone/>
            </a:pPr>
            <a:r>
              <a:rPr lang="pl-PL" sz="2400" dirty="0" smtClean="0"/>
              <a:t>Trudności zaczynają się w czasie nauki szkolnej, w pełni wyrażone w chwili, konkretnych wymagań. Występują POMIMO zastosowania dobrych metod nauczania i zaoferowanej pomocy.</a:t>
            </a:r>
          </a:p>
          <a:p>
            <a:pPr marL="0" indent="0">
              <a:buNone/>
            </a:pPr>
            <a:endParaRPr lang="pl-PL" sz="2400" dirty="0" smtClean="0"/>
          </a:p>
          <a:p>
            <a:pPr marL="0" indent="0">
              <a:buNone/>
            </a:pPr>
            <a:r>
              <a:rPr lang="pl-PL" sz="2400" dirty="0" smtClean="0"/>
              <a:t>Trudności w uczeniu nie mogą być lepiej wyjaśnione za pomocą rozpoznania innych zaburzeń.</a:t>
            </a:r>
            <a:endParaRPr lang="pl-PL" sz="2400" dirty="0"/>
          </a:p>
          <a:p>
            <a:endParaRPr lang="pl-PL" dirty="0"/>
          </a:p>
        </p:txBody>
      </p:sp>
    </p:spTree>
    <p:extLst>
      <p:ext uri="{BB962C8B-B14F-4D97-AF65-F5344CB8AC3E}">
        <p14:creationId xmlns:p14="http://schemas.microsoft.com/office/powerpoint/2010/main" val="152057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789354"/>
          </a:xfrm>
        </p:spPr>
        <p:txBody>
          <a:bodyPr/>
          <a:lstStyle/>
          <a:p>
            <a:r>
              <a:rPr lang="pl-PL" dirty="0"/>
              <a:t>SPECYFICZNE ZABURZENIA UCZENIA SIĘ</a:t>
            </a:r>
          </a:p>
        </p:txBody>
      </p:sp>
      <p:sp>
        <p:nvSpPr>
          <p:cNvPr id="3" name="Symbol zastępczy zawartości 2"/>
          <p:cNvSpPr>
            <a:spLocks noGrp="1"/>
          </p:cNvSpPr>
          <p:nvPr>
            <p:ph idx="1"/>
          </p:nvPr>
        </p:nvSpPr>
        <p:spPr>
          <a:xfrm>
            <a:off x="677334" y="1526386"/>
            <a:ext cx="9863015" cy="4712675"/>
          </a:xfrm>
        </p:spPr>
        <p:txBody>
          <a:bodyPr/>
          <a:lstStyle/>
          <a:p>
            <a:pPr marL="0" indent="0">
              <a:buNone/>
            </a:pPr>
            <a:r>
              <a:rPr lang="pl-PL" b="1" dirty="0" smtClean="0">
                <a:solidFill>
                  <a:srgbClr val="92D050"/>
                </a:solidFill>
              </a:rPr>
              <a:t> </a:t>
            </a:r>
            <a:r>
              <a:rPr lang="pl-PL" sz="2800" b="1" dirty="0" smtClean="0">
                <a:solidFill>
                  <a:srgbClr val="92D050"/>
                </a:solidFill>
              </a:rPr>
              <a:t>CO MOGĘ ZROBIĆ?</a:t>
            </a:r>
          </a:p>
          <a:p>
            <a:pPr marL="0" indent="0">
              <a:buNone/>
            </a:pPr>
            <a:endParaRPr lang="pl-PL" dirty="0"/>
          </a:p>
          <a:p>
            <a:endParaRPr lang="pl-PL" dirty="0"/>
          </a:p>
        </p:txBody>
      </p:sp>
      <p:sp>
        <p:nvSpPr>
          <p:cNvPr id="4" name="Prostokąt 3"/>
          <p:cNvSpPr/>
          <p:nvPr/>
        </p:nvSpPr>
        <p:spPr>
          <a:xfrm>
            <a:off x="851793" y="1899030"/>
            <a:ext cx="9291589" cy="4524315"/>
          </a:xfrm>
          <a:prstGeom prst="rect">
            <a:avLst/>
          </a:prstGeom>
        </p:spPr>
        <p:txBody>
          <a:bodyPr wrap="square">
            <a:spAutoFit/>
          </a:bodyPr>
          <a:lstStyle/>
          <a:p>
            <a:pPr>
              <a:spcAft>
                <a:spcPts val="0"/>
              </a:spcAft>
            </a:pPr>
            <a:endParaRPr lang="pl-PL" sz="2400" dirty="0">
              <a:latin typeface="Times New Roman" panose="02020603050405020304" pitchFamily="18" charset="0"/>
              <a:ea typeface="Times New Roman" panose="02020603050405020304" pitchFamily="18" charset="0"/>
            </a:endParaRPr>
          </a:p>
          <a:p>
            <a:pPr>
              <a:spcAft>
                <a:spcPts val="0"/>
              </a:spcAft>
            </a:pPr>
            <a:r>
              <a:rPr lang="pl-PL" sz="2400" dirty="0">
                <a:latin typeface="Times New Roman" panose="02020603050405020304" pitchFamily="18" charset="0"/>
                <a:ea typeface="Times New Roman" panose="02020603050405020304" pitchFamily="18" charset="0"/>
              </a:rPr>
              <a:t> - usprawniać słuch fonematyczny przez wszelkie ćwiczenia słuchowe, ćwiczenia syntezy i analizy </a:t>
            </a:r>
            <a:r>
              <a:rPr lang="pl-PL" sz="2400" dirty="0" smtClean="0">
                <a:latin typeface="Times New Roman" panose="02020603050405020304" pitchFamily="18" charset="0"/>
                <a:ea typeface="Times New Roman" panose="02020603050405020304" pitchFamily="18" charset="0"/>
              </a:rPr>
              <a:t>słuchowej;</a:t>
            </a:r>
            <a:endParaRPr lang="pl-PL" sz="2400" dirty="0">
              <a:latin typeface="Times New Roman" panose="02020603050405020304" pitchFamily="18" charset="0"/>
              <a:ea typeface="Times New Roman" panose="02020603050405020304" pitchFamily="18" charset="0"/>
            </a:endParaRPr>
          </a:p>
          <a:p>
            <a:pPr>
              <a:spcAft>
                <a:spcPts val="0"/>
              </a:spcAft>
            </a:pPr>
            <a:r>
              <a:rPr lang="pl-PL" sz="2400" dirty="0">
                <a:latin typeface="Times New Roman" panose="02020603050405020304" pitchFamily="18" charset="0"/>
                <a:ea typeface="Times New Roman" panose="02020603050405020304" pitchFamily="18" charset="0"/>
              </a:rPr>
              <a:t> </a:t>
            </a:r>
          </a:p>
          <a:p>
            <a:pPr>
              <a:spcAft>
                <a:spcPts val="0"/>
              </a:spcAft>
            </a:pPr>
            <a:r>
              <a:rPr lang="pl-PL" sz="2400" dirty="0">
                <a:latin typeface="Times New Roman" panose="02020603050405020304" pitchFamily="18" charset="0"/>
                <a:ea typeface="Times New Roman" panose="02020603050405020304" pitchFamily="18" charset="0"/>
              </a:rPr>
              <a:t> - usprawniać koordynację wzrokowo – ruchową i słuchowo - ruchową przez wszelkie ćwiczenia wymagające jednoczesnej pracy rąk, nóg, wzroku i </a:t>
            </a:r>
            <a:r>
              <a:rPr lang="pl-PL" sz="2400" dirty="0" smtClean="0">
                <a:latin typeface="Times New Roman" panose="02020603050405020304" pitchFamily="18" charset="0"/>
                <a:ea typeface="Times New Roman" panose="02020603050405020304" pitchFamily="18" charset="0"/>
              </a:rPr>
              <a:t>słuchu;</a:t>
            </a:r>
            <a:endParaRPr lang="pl-PL" sz="2400" dirty="0">
              <a:latin typeface="Times New Roman" panose="02020603050405020304" pitchFamily="18" charset="0"/>
              <a:ea typeface="Times New Roman" panose="02020603050405020304" pitchFamily="18" charset="0"/>
            </a:endParaRPr>
          </a:p>
          <a:p>
            <a:pPr>
              <a:spcAft>
                <a:spcPts val="0"/>
              </a:spcAft>
            </a:pPr>
            <a:r>
              <a:rPr lang="pl-PL" sz="2400" dirty="0">
                <a:latin typeface="Times New Roman" panose="02020603050405020304" pitchFamily="18" charset="0"/>
                <a:ea typeface="Times New Roman" panose="02020603050405020304" pitchFamily="18" charset="0"/>
              </a:rPr>
              <a:t> </a:t>
            </a:r>
          </a:p>
          <a:p>
            <a:pPr>
              <a:spcAft>
                <a:spcPts val="0"/>
              </a:spcAft>
            </a:pPr>
            <a:r>
              <a:rPr lang="pl-PL" sz="2400" dirty="0">
                <a:latin typeface="Times New Roman" panose="02020603050405020304" pitchFamily="18" charset="0"/>
                <a:ea typeface="Times New Roman" panose="02020603050405020304" pitchFamily="18" charset="0"/>
              </a:rPr>
              <a:t>- ćwiczenia usprawniające </a:t>
            </a:r>
            <a:r>
              <a:rPr lang="pl-PL" sz="2400" dirty="0" smtClean="0">
                <a:latin typeface="Times New Roman" panose="02020603050405020304" pitchFamily="18" charset="0"/>
                <a:ea typeface="Times New Roman" panose="02020603050405020304" pitchFamily="18" charset="0"/>
              </a:rPr>
              <a:t>lateralizację;</a:t>
            </a:r>
            <a:endParaRPr lang="pl-PL" sz="2400" dirty="0">
              <a:latin typeface="Times New Roman" panose="02020603050405020304" pitchFamily="18" charset="0"/>
              <a:ea typeface="Times New Roman" panose="02020603050405020304" pitchFamily="18" charset="0"/>
            </a:endParaRPr>
          </a:p>
          <a:p>
            <a:pPr>
              <a:spcAft>
                <a:spcPts val="0"/>
              </a:spcAft>
            </a:pPr>
            <a:r>
              <a:rPr lang="pl-PL" sz="2400" dirty="0">
                <a:latin typeface="Times New Roman" panose="02020603050405020304" pitchFamily="18" charset="0"/>
                <a:ea typeface="Times New Roman" panose="02020603050405020304" pitchFamily="18" charset="0"/>
              </a:rPr>
              <a:t> </a:t>
            </a:r>
          </a:p>
          <a:p>
            <a:pPr>
              <a:spcAft>
                <a:spcPts val="0"/>
              </a:spcAft>
            </a:pPr>
            <a:r>
              <a:rPr lang="pl-PL" sz="2400" dirty="0">
                <a:latin typeface="Times New Roman" panose="02020603050405020304" pitchFamily="18" charset="0"/>
                <a:ea typeface="Times New Roman" panose="02020603050405020304" pitchFamily="18" charset="0"/>
              </a:rPr>
              <a:t> - nieustannie powtarzać zasady i reguły gramatyczne, ortograficzne, </a:t>
            </a:r>
            <a:r>
              <a:rPr lang="pl-PL" sz="2400" dirty="0" smtClean="0">
                <a:latin typeface="Times New Roman" panose="02020603050405020304" pitchFamily="18" charset="0"/>
                <a:ea typeface="Times New Roman" panose="02020603050405020304" pitchFamily="18" charset="0"/>
              </a:rPr>
              <a:t>matematyczne.</a:t>
            </a:r>
            <a:endParaRPr lang="pl-PL"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1305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2766" y="330200"/>
            <a:ext cx="8596668" cy="1320800"/>
          </a:xfrm>
        </p:spPr>
        <p:txBody>
          <a:bodyPr/>
          <a:lstStyle/>
          <a:p>
            <a:pPr algn="ctr"/>
            <a:r>
              <a:rPr lang="pl-PL" b="1" dirty="0" smtClean="0">
                <a:solidFill>
                  <a:srgbClr val="00B050"/>
                </a:solidFill>
              </a:rPr>
              <a:t> </a:t>
            </a:r>
            <a:r>
              <a:rPr lang="pl-PL" sz="3200" b="1" dirty="0" smtClean="0">
                <a:solidFill>
                  <a:srgbClr val="00B050"/>
                </a:solidFill>
              </a:rPr>
              <a:t>Jak działa nasz mózg?</a:t>
            </a:r>
            <a:endParaRPr lang="pl-PL" dirty="0">
              <a:solidFill>
                <a:srgbClr val="00B050"/>
              </a:solidFill>
            </a:endParaRPr>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755" y="1373188"/>
            <a:ext cx="7020247" cy="4958050"/>
          </a:xfrm>
        </p:spPr>
      </p:pic>
    </p:spTree>
    <p:extLst>
      <p:ext uri="{BB962C8B-B14F-4D97-AF65-F5344CB8AC3E}">
        <p14:creationId xmlns:p14="http://schemas.microsoft.com/office/powerpoint/2010/main" val="196439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789354"/>
          </a:xfrm>
        </p:spPr>
        <p:txBody>
          <a:bodyPr/>
          <a:lstStyle/>
          <a:p>
            <a:r>
              <a:rPr lang="pl-PL" dirty="0"/>
              <a:t>SPECYFICZNE ZABURZENIA UCZENIA SIĘ</a:t>
            </a:r>
          </a:p>
        </p:txBody>
      </p:sp>
      <p:sp>
        <p:nvSpPr>
          <p:cNvPr id="3" name="Symbol zastępczy zawartości 2"/>
          <p:cNvSpPr>
            <a:spLocks noGrp="1"/>
          </p:cNvSpPr>
          <p:nvPr>
            <p:ph idx="1"/>
          </p:nvPr>
        </p:nvSpPr>
        <p:spPr>
          <a:xfrm>
            <a:off x="547077" y="1555262"/>
            <a:ext cx="9863015" cy="4712675"/>
          </a:xfrm>
        </p:spPr>
        <p:txBody>
          <a:bodyPr/>
          <a:lstStyle/>
          <a:p>
            <a:pPr marL="0" indent="0">
              <a:buNone/>
            </a:pPr>
            <a:r>
              <a:rPr lang="pl-PL" b="1" dirty="0" smtClean="0">
                <a:solidFill>
                  <a:srgbClr val="92D050"/>
                </a:solidFill>
              </a:rPr>
              <a:t> CZEGO NIE  MOGĘ ROBIĆ?</a:t>
            </a:r>
          </a:p>
          <a:p>
            <a:pPr marL="0" indent="0">
              <a:buNone/>
            </a:pPr>
            <a:endParaRPr lang="pl-PL" dirty="0"/>
          </a:p>
          <a:p>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1864466829"/>
              </p:ext>
            </p:extLst>
          </p:nvPr>
        </p:nvGraphicFramePr>
        <p:xfrm>
          <a:off x="677862" y="2160588"/>
          <a:ext cx="9322785" cy="4589711"/>
        </p:xfrm>
        <a:graphic>
          <a:graphicData uri="http://schemas.openxmlformats.org/drawingml/2006/table">
            <a:tbl>
              <a:tblPr firstRow="1" firstCol="1" lastRow="1" lastCol="1" bandRow="1" bandCol="1"/>
              <a:tblGrid>
                <a:gridCol w="9322785"/>
              </a:tblGrid>
              <a:tr h="1188568">
                <a:tc>
                  <a:txBody>
                    <a:bodyPr/>
                    <a:lstStyle/>
                    <a:p>
                      <a:pPr>
                        <a:spcAft>
                          <a:spcPts val="0"/>
                        </a:spcAft>
                      </a:pPr>
                      <a:r>
                        <a:rPr lang="pl-PL" sz="2000" dirty="0">
                          <a:effectLst/>
                          <a:latin typeface="Times New Roman" panose="02020603050405020304" pitchFamily="18" charset="0"/>
                          <a:ea typeface="Times New Roman" panose="02020603050405020304" pitchFamily="18" charset="0"/>
                        </a:rPr>
                        <a:t> - zmuszać dziecka do głośnego czytania, jeśli samo tego nie chce</a:t>
                      </a:r>
                    </a:p>
                    <a:p>
                      <a:pPr>
                        <a:spcAft>
                          <a:spcPts val="0"/>
                        </a:spcAft>
                      </a:pPr>
                      <a:r>
                        <a:rPr lang="pl-PL" sz="2000" dirty="0">
                          <a:effectLst/>
                          <a:latin typeface="Times New Roman" panose="02020603050405020304" pitchFamily="18" charset="0"/>
                          <a:ea typeface="Times New Roman" panose="02020603050405020304" pitchFamily="18" charset="0"/>
                        </a:rPr>
                        <a:t> - oceniać głośnego czytania</a:t>
                      </a:r>
                    </a:p>
                    <a:p>
                      <a:pPr>
                        <a:spcAft>
                          <a:spcPts val="0"/>
                        </a:spcAft>
                      </a:pPr>
                      <a:r>
                        <a:rPr lang="pl-PL" sz="2000" dirty="0">
                          <a:effectLst/>
                          <a:latin typeface="Times New Roman" panose="02020603050405020304" pitchFamily="18" charset="0"/>
                          <a:ea typeface="Times New Roman" panose="02020603050405020304" pitchFamily="18" charset="0"/>
                        </a:rPr>
                        <a:t> - krytykować lub wyśmiewać czytające dziecko</a:t>
                      </a:r>
                    </a:p>
                  </a:txBody>
                  <a:tcPr marL="50256" marR="502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7140">
                <a:tc>
                  <a:txBody>
                    <a:bodyPr/>
                    <a:lstStyle/>
                    <a:p>
                      <a:pPr>
                        <a:spcAft>
                          <a:spcPts val="0"/>
                        </a:spcAft>
                      </a:pPr>
                      <a:r>
                        <a:rPr lang="pl-PL" sz="2000" dirty="0">
                          <a:effectLst/>
                          <a:latin typeface="Times New Roman" panose="02020603050405020304" pitchFamily="18" charset="0"/>
                          <a:ea typeface="Times New Roman" panose="02020603050405020304" pitchFamily="18" charset="0"/>
                        </a:rPr>
                        <a:t> - oceniać zeszytu biorąc pod uwagę stronę graficzną pisma</a:t>
                      </a:r>
                    </a:p>
                    <a:p>
                      <a:pPr>
                        <a:spcAft>
                          <a:spcPts val="0"/>
                        </a:spcAft>
                      </a:pPr>
                      <a:r>
                        <a:rPr lang="pl-PL" sz="2000" dirty="0">
                          <a:effectLst/>
                          <a:latin typeface="Times New Roman" panose="02020603050405020304" pitchFamily="18" charset="0"/>
                          <a:ea typeface="Times New Roman" panose="02020603050405020304" pitchFamily="18" charset="0"/>
                        </a:rPr>
                        <a:t> - oceniać dokładności wykonania prac rysunkowych</a:t>
                      </a:r>
                    </a:p>
                    <a:p>
                      <a:pPr>
                        <a:spcAft>
                          <a:spcPts val="0"/>
                        </a:spcAft>
                      </a:pPr>
                      <a:r>
                        <a:rPr lang="pl-PL" sz="2000" dirty="0">
                          <a:effectLst/>
                          <a:latin typeface="Times New Roman" panose="02020603050405020304" pitchFamily="18" charset="0"/>
                          <a:ea typeface="Times New Roman" panose="02020603050405020304" pitchFamily="18" charset="0"/>
                        </a:rPr>
                        <a:t> </a:t>
                      </a:r>
                    </a:p>
                  </a:txBody>
                  <a:tcPr marL="50256" marR="502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9997">
                <a:tc>
                  <a:txBody>
                    <a:bodyPr/>
                    <a:lstStyle/>
                    <a:p>
                      <a:pPr>
                        <a:spcAft>
                          <a:spcPts val="0"/>
                        </a:spcAft>
                      </a:pPr>
                      <a:r>
                        <a:rPr lang="pl-PL" sz="2000" dirty="0">
                          <a:effectLst/>
                          <a:latin typeface="Times New Roman" panose="02020603050405020304" pitchFamily="18" charset="0"/>
                          <a:ea typeface="Times New Roman" panose="02020603050405020304" pitchFamily="18" charset="0"/>
                        </a:rPr>
                        <a:t> - zabraniać korzystania ze słownika</a:t>
                      </a:r>
                    </a:p>
                    <a:p>
                      <a:pPr>
                        <a:spcAft>
                          <a:spcPts val="0"/>
                        </a:spcAft>
                      </a:pPr>
                      <a:r>
                        <a:rPr lang="pl-PL" sz="2000" dirty="0">
                          <a:effectLst/>
                          <a:latin typeface="Times New Roman" panose="02020603050405020304" pitchFamily="18" charset="0"/>
                          <a:ea typeface="Times New Roman" panose="02020603050405020304" pitchFamily="18" charset="0"/>
                        </a:rPr>
                        <a:t> - oceniać dyktand, obniżać oceny za błędy ortograficzne</a:t>
                      </a:r>
                    </a:p>
                  </a:txBody>
                  <a:tcPr marL="50256" marR="502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4006">
                <a:tc>
                  <a:txBody>
                    <a:bodyPr/>
                    <a:lstStyle/>
                    <a:p>
                      <a:pPr>
                        <a:spcAft>
                          <a:spcPts val="0"/>
                        </a:spcAft>
                      </a:pPr>
                      <a:r>
                        <a:rPr lang="pl-PL" sz="2000" dirty="0">
                          <a:effectLst/>
                          <a:latin typeface="Times New Roman" panose="02020603050405020304" pitchFamily="18" charset="0"/>
                          <a:ea typeface="Times New Roman" panose="02020603050405020304" pitchFamily="18" charset="0"/>
                        </a:rPr>
                        <a:t>- obniżać oceny za pomyłki w działaniach matematycznych lub w pisaniu znaków matematycznych</a:t>
                      </a:r>
                    </a:p>
                  </a:txBody>
                  <a:tcPr marL="50256" marR="502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77702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781538"/>
          </a:xfrm>
        </p:spPr>
        <p:txBody>
          <a:bodyPr/>
          <a:lstStyle/>
          <a:p>
            <a:r>
              <a:rPr lang="pl-PL" dirty="0"/>
              <a:t>SPECYFICZNE ZABURZENIA UCZENIA SIĘ</a:t>
            </a:r>
          </a:p>
        </p:txBody>
      </p:sp>
      <p:sp>
        <p:nvSpPr>
          <p:cNvPr id="3" name="Symbol zastępczy zawartości 2"/>
          <p:cNvSpPr>
            <a:spLocks noGrp="1"/>
          </p:cNvSpPr>
          <p:nvPr>
            <p:ph idx="1"/>
          </p:nvPr>
        </p:nvSpPr>
        <p:spPr>
          <a:xfrm>
            <a:off x="732042" y="1691666"/>
            <a:ext cx="9584266" cy="4091719"/>
          </a:xfrm>
        </p:spPr>
        <p:txBody>
          <a:bodyPr>
            <a:normAutofit fontScale="70000" lnSpcReduction="20000"/>
          </a:bodyPr>
          <a:lstStyle/>
          <a:p>
            <a:pPr marL="0" indent="0">
              <a:buNone/>
            </a:pPr>
            <a:r>
              <a:rPr lang="pl-PL" sz="3400" b="1" i="1" u="sng" dirty="0"/>
              <a:t>Co jest ważne</a:t>
            </a:r>
            <a:r>
              <a:rPr lang="pl-PL" sz="3400" b="1" i="1" u="sng" dirty="0" smtClean="0"/>
              <a:t>?</a:t>
            </a:r>
          </a:p>
          <a:p>
            <a:pPr marL="0" indent="0">
              <a:buNone/>
            </a:pPr>
            <a:endParaRPr lang="pl-PL" sz="3400" b="1" dirty="0" smtClean="0"/>
          </a:p>
          <a:p>
            <a:pPr marL="0" indent="0">
              <a:buNone/>
            </a:pPr>
            <a:r>
              <a:rPr lang="pl-PL" sz="3400" b="1" dirty="0" smtClean="0"/>
              <a:t>- obecnie u około 5-15 % dzieci występują te trudności,</a:t>
            </a:r>
            <a:endParaRPr lang="pl-PL" sz="3400" b="1" dirty="0"/>
          </a:p>
          <a:p>
            <a:pPr marL="0" indent="0">
              <a:buNone/>
            </a:pPr>
            <a:r>
              <a:rPr lang="pl-PL" sz="3400" b="1" dirty="0" smtClean="0"/>
              <a:t> - nie </a:t>
            </a:r>
            <a:r>
              <a:rPr lang="pl-PL" sz="3400" b="1" dirty="0"/>
              <a:t>zwalniają </a:t>
            </a:r>
            <a:r>
              <a:rPr lang="pl-PL" sz="3400" b="1" dirty="0" smtClean="0"/>
              <a:t>one dziecka </a:t>
            </a:r>
            <a:r>
              <a:rPr lang="pl-PL" sz="3400" b="1" dirty="0"/>
              <a:t>z nauki pisania, czytania i </a:t>
            </a:r>
            <a:r>
              <a:rPr lang="pl-PL" sz="3400" b="1" dirty="0" smtClean="0"/>
              <a:t>ortografii;</a:t>
            </a:r>
            <a:endParaRPr lang="pl-PL" sz="3400" b="1" dirty="0"/>
          </a:p>
          <a:p>
            <a:pPr marL="0" indent="0">
              <a:buNone/>
            </a:pPr>
            <a:r>
              <a:rPr lang="pl-PL" sz="3400" b="1" dirty="0" smtClean="0"/>
              <a:t>- </a:t>
            </a:r>
            <a:r>
              <a:rPr lang="pl-PL" sz="3400" b="1" dirty="0"/>
              <a:t>nie ma różnic w inteligencji ogólnej między dziećmi zdrowymi </a:t>
            </a:r>
            <a:r>
              <a:rPr lang="pl-PL" sz="3400" b="1" dirty="0" smtClean="0"/>
              <a:t/>
            </a:r>
            <a:br>
              <a:rPr lang="pl-PL" sz="3400" b="1" dirty="0" smtClean="0"/>
            </a:br>
            <a:r>
              <a:rPr lang="pl-PL" sz="3400" b="1" dirty="0" smtClean="0"/>
              <a:t>i </a:t>
            </a:r>
            <a:r>
              <a:rPr lang="pl-PL" sz="3400" b="1" dirty="0"/>
              <a:t>zaburzeniami </a:t>
            </a:r>
            <a:r>
              <a:rPr lang="pl-PL" sz="3400" b="1" dirty="0" smtClean="0"/>
              <a:t>parcjalnymi;</a:t>
            </a:r>
            <a:endParaRPr lang="pl-PL" sz="3400" b="1" dirty="0"/>
          </a:p>
          <a:p>
            <a:pPr marL="0" indent="0">
              <a:buNone/>
            </a:pPr>
            <a:r>
              <a:rPr lang="pl-PL" sz="3400" b="1" dirty="0" smtClean="0"/>
              <a:t>- wykluczone </a:t>
            </a:r>
            <a:r>
              <a:rPr lang="pl-PL" sz="3400" b="1" dirty="0"/>
              <a:t>muszą być: upośledzenie umysłowe, przewlekłe choroby, uszkodzenia </a:t>
            </a:r>
            <a:r>
              <a:rPr lang="pl-PL" sz="3400" b="1" dirty="0" smtClean="0"/>
              <a:t>kończyn </a:t>
            </a:r>
            <a:r>
              <a:rPr lang="pl-PL" sz="3400" b="1" dirty="0"/>
              <a:t>górnych, wzroku i </a:t>
            </a:r>
            <a:r>
              <a:rPr lang="pl-PL" sz="3400" b="1" dirty="0" smtClean="0"/>
              <a:t>słuchu;</a:t>
            </a:r>
          </a:p>
          <a:p>
            <a:pPr marL="0" indent="0">
              <a:buNone/>
            </a:pPr>
            <a:r>
              <a:rPr lang="pl-PL" sz="3400" b="1" dirty="0" smtClean="0"/>
              <a:t>- przy zastosowaniu odpowiednich metod nauczania. </a:t>
            </a:r>
          </a:p>
          <a:p>
            <a:pPr>
              <a:buFontTx/>
              <a:buChar char="-"/>
            </a:pPr>
            <a:endParaRPr lang="pl-PL" sz="2400" b="1" dirty="0"/>
          </a:p>
          <a:p>
            <a:pPr marL="0" indent="0">
              <a:buNone/>
            </a:pPr>
            <a:endParaRPr lang="pl-PL" b="1" dirty="0" smtClean="0"/>
          </a:p>
          <a:p>
            <a:pPr marL="0" indent="0">
              <a:buNone/>
            </a:pPr>
            <a:endParaRPr lang="pl-PL" dirty="0"/>
          </a:p>
          <a:p>
            <a:endParaRPr lang="pl-PL" dirty="0"/>
          </a:p>
        </p:txBody>
      </p:sp>
    </p:spTree>
    <p:extLst>
      <p:ext uri="{BB962C8B-B14F-4D97-AF65-F5344CB8AC3E}">
        <p14:creationId xmlns:p14="http://schemas.microsoft.com/office/powerpoint/2010/main" val="3459175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72534" y="203200"/>
            <a:ext cx="8596668" cy="1320800"/>
          </a:xfrm>
        </p:spPr>
        <p:txBody>
          <a:bodyPr/>
          <a:lstStyle/>
          <a:p>
            <a:pPr algn="ctr"/>
            <a:r>
              <a:rPr lang="pl-PL" b="1" dirty="0">
                <a:solidFill>
                  <a:srgbClr val="00B050"/>
                </a:solidFill>
              </a:rPr>
              <a:t>ZABURZENIA NEUROROZWOJOWE</a:t>
            </a:r>
            <a:br>
              <a:rPr lang="pl-PL" b="1" dirty="0">
                <a:solidFill>
                  <a:srgbClr val="00B050"/>
                </a:solidFill>
              </a:rPr>
            </a:br>
            <a:r>
              <a:rPr lang="pl-PL" sz="3200" b="1" dirty="0" smtClean="0">
                <a:solidFill>
                  <a:srgbClr val="00B050"/>
                </a:solidFill>
              </a:rPr>
              <a:t>„Niegrzeczne” dziecko?</a:t>
            </a:r>
            <a:endParaRPr lang="pl-PL" dirty="0">
              <a:solidFill>
                <a:srgbClr val="00B050"/>
              </a:solidFill>
            </a:endParaRPr>
          </a:p>
        </p:txBody>
      </p:sp>
      <p:pic>
        <p:nvPicPr>
          <p:cNvPr id="4" name="Symbol zastępczy zawartości 3"/>
          <p:cNvPicPr>
            <a:picLocks noGrp="1" noChangeAspect="1"/>
          </p:cNvPicPr>
          <p:nvPr>
            <p:ph idx="1"/>
          </p:nvPr>
        </p:nvPicPr>
        <p:blipFill>
          <a:blip r:embed="rId2"/>
          <a:stretch>
            <a:fillRect/>
          </a:stretch>
        </p:blipFill>
        <p:spPr>
          <a:xfrm>
            <a:off x="1431649" y="1611173"/>
            <a:ext cx="7069274" cy="4727577"/>
          </a:xfrm>
          <a:prstGeom prst="rect">
            <a:avLst/>
          </a:prstGeom>
        </p:spPr>
      </p:pic>
    </p:spTree>
    <p:extLst>
      <p:ext uri="{BB962C8B-B14F-4D97-AF65-F5344CB8AC3E}">
        <p14:creationId xmlns:p14="http://schemas.microsoft.com/office/powerpoint/2010/main" val="260245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a:spLocks noGrp="1"/>
          </p:cNvSpPr>
          <p:nvPr>
            <p:ph type="title"/>
          </p:nvPr>
        </p:nvSpPr>
        <p:spPr>
          <a:xfrm>
            <a:off x="130257" y="445477"/>
            <a:ext cx="10373620" cy="1320800"/>
          </a:xfrm>
        </p:spPr>
        <p:txBody>
          <a:bodyPr>
            <a:normAutofit fontScale="90000"/>
          </a:bodyPr>
          <a:lstStyle/>
          <a:p>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nadpobudliwość </a:t>
            </a:r>
            <a:r>
              <a:rPr lang="pl-PL" dirty="0"/>
              <a:t/>
            </a:r>
            <a:br>
              <a:rPr lang="pl-PL" dirty="0"/>
            </a:br>
            <a:endParaRPr lang="pl-PL" dirty="0"/>
          </a:p>
        </p:txBody>
      </p:sp>
      <p:pic>
        <p:nvPicPr>
          <p:cNvPr id="7" name="Obraz 6"/>
          <p:cNvPicPr>
            <a:picLocks noChangeAspect="1"/>
          </p:cNvPicPr>
          <p:nvPr/>
        </p:nvPicPr>
        <p:blipFill>
          <a:blip r:embed="rId2"/>
          <a:stretch>
            <a:fillRect/>
          </a:stretch>
        </p:blipFill>
        <p:spPr>
          <a:xfrm>
            <a:off x="828105" y="1893276"/>
            <a:ext cx="4710723" cy="4710723"/>
          </a:xfrm>
          <a:prstGeom prst="rect">
            <a:avLst/>
          </a:prstGeom>
        </p:spPr>
      </p:pic>
      <p:pic>
        <p:nvPicPr>
          <p:cNvPr id="2" name="Obraz 1"/>
          <p:cNvPicPr>
            <a:picLocks noChangeAspect="1"/>
          </p:cNvPicPr>
          <p:nvPr/>
        </p:nvPicPr>
        <p:blipFill>
          <a:blip r:embed="rId3"/>
          <a:stretch>
            <a:fillRect/>
          </a:stretch>
        </p:blipFill>
        <p:spPr>
          <a:xfrm>
            <a:off x="6212702" y="1893276"/>
            <a:ext cx="3170195" cy="4505334"/>
          </a:xfrm>
          <a:prstGeom prst="rect">
            <a:avLst/>
          </a:prstGeom>
        </p:spPr>
      </p:pic>
    </p:spTree>
    <p:extLst>
      <p:ext uri="{BB962C8B-B14F-4D97-AF65-F5344CB8AC3E}">
        <p14:creationId xmlns:p14="http://schemas.microsoft.com/office/powerpoint/2010/main" val="1564765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938769" y="667764"/>
            <a:ext cx="351378"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pl-PL" sz="5400" dirty="0">
                <a:solidFill>
                  <a:srgbClr val="00B050"/>
                </a:solidFill>
                <a:latin typeface="Arial" pitchFamily="34" charset="0"/>
                <a:cs typeface="Arial" pitchFamily="34" charset="0"/>
              </a:rPr>
              <a:t>A</a:t>
            </a:r>
          </a:p>
          <a:p>
            <a:pPr algn="ctr" fontAlgn="base">
              <a:spcBef>
                <a:spcPct val="0"/>
              </a:spcBef>
              <a:spcAft>
                <a:spcPct val="0"/>
              </a:spcAft>
            </a:pPr>
            <a:r>
              <a:rPr lang="pl-PL" sz="5400" dirty="0">
                <a:solidFill>
                  <a:srgbClr val="00B050"/>
                </a:solidFill>
                <a:latin typeface="Arial" pitchFamily="34" charset="0"/>
                <a:cs typeface="Arial" pitchFamily="34" charset="0"/>
              </a:rPr>
              <a:t>D</a:t>
            </a:r>
          </a:p>
          <a:p>
            <a:pPr algn="ctr" fontAlgn="base">
              <a:spcBef>
                <a:spcPct val="0"/>
              </a:spcBef>
              <a:spcAft>
                <a:spcPct val="0"/>
              </a:spcAft>
            </a:pPr>
            <a:r>
              <a:rPr lang="pl-PL" sz="5400" dirty="0">
                <a:solidFill>
                  <a:srgbClr val="00B050"/>
                </a:solidFill>
                <a:latin typeface="Arial" pitchFamily="34" charset="0"/>
                <a:cs typeface="Arial" pitchFamily="34" charset="0"/>
              </a:rPr>
              <a:t>H</a:t>
            </a:r>
          </a:p>
          <a:p>
            <a:pPr algn="ctr" fontAlgn="base">
              <a:spcBef>
                <a:spcPct val="0"/>
              </a:spcBef>
              <a:spcAft>
                <a:spcPct val="0"/>
              </a:spcAft>
            </a:pPr>
            <a:r>
              <a:rPr lang="pl-PL" sz="5400" dirty="0">
                <a:solidFill>
                  <a:srgbClr val="00B050"/>
                </a:solidFill>
                <a:latin typeface="Arial" pitchFamily="34" charset="0"/>
                <a:cs typeface="Arial" pitchFamily="34" charset="0"/>
              </a:rPr>
              <a:t>D</a:t>
            </a:r>
            <a:endParaRPr lang="en-US" sz="5400" dirty="0">
              <a:solidFill>
                <a:srgbClr val="00B050"/>
              </a:solidFill>
              <a:latin typeface="Arial" pitchFamily="34" charset="0"/>
              <a:cs typeface="Arial" pitchFamily="34" charset="0"/>
            </a:endParaRPr>
          </a:p>
        </p:txBody>
      </p:sp>
      <p:sp>
        <p:nvSpPr>
          <p:cNvPr id="5" name="Prostokąt 4"/>
          <p:cNvSpPr/>
          <p:nvPr/>
        </p:nvSpPr>
        <p:spPr>
          <a:xfrm>
            <a:off x="1404420" y="804430"/>
            <a:ext cx="2207656" cy="707886"/>
          </a:xfrm>
          <a:prstGeom prst="rect">
            <a:avLst/>
          </a:prstGeom>
        </p:spPr>
        <p:txBody>
          <a:bodyPr wrap="none">
            <a:spAutoFit/>
          </a:bodyPr>
          <a:lstStyle/>
          <a:p>
            <a:r>
              <a:rPr lang="en-US" sz="4000" b="1" u="sng" dirty="0" err="1">
                <a:solidFill>
                  <a:srgbClr val="00B050"/>
                </a:solidFill>
                <a:latin typeface="Arial" pitchFamily="34" charset="0"/>
                <a:ea typeface="Times New Roman" pitchFamily="18" charset="0"/>
                <a:cs typeface="Arial" pitchFamily="34" charset="0"/>
              </a:rPr>
              <a:t>ttention</a:t>
            </a:r>
            <a:r>
              <a:rPr lang="en-US" sz="4000" b="1" u="sng" dirty="0">
                <a:solidFill>
                  <a:prstClr val="white"/>
                </a:solidFill>
                <a:latin typeface="Arial" pitchFamily="34" charset="0"/>
                <a:ea typeface="Times New Roman" pitchFamily="18" charset="0"/>
                <a:cs typeface="Arial" pitchFamily="34" charset="0"/>
              </a:rPr>
              <a:t> </a:t>
            </a:r>
            <a:endParaRPr lang="pl-PL" sz="4000" dirty="0">
              <a:solidFill>
                <a:prstClr val="white"/>
              </a:solidFill>
            </a:endParaRPr>
          </a:p>
        </p:txBody>
      </p:sp>
      <p:sp>
        <p:nvSpPr>
          <p:cNvPr id="6" name="Prostokąt 5"/>
          <p:cNvSpPr/>
          <p:nvPr/>
        </p:nvSpPr>
        <p:spPr>
          <a:xfrm>
            <a:off x="1414445" y="1668038"/>
            <a:ext cx="1669047" cy="707886"/>
          </a:xfrm>
          <a:prstGeom prst="rect">
            <a:avLst/>
          </a:prstGeom>
        </p:spPr>
        <p:txBody>
          <a:bodyPr wrap="none">
            <a:spAutoFit/>
          </a:bodyPr>
          <a:lstStyle/>
          <a:p>
            <a:r>
              <a:rPr lang="en-US" sz="4000" b="1" u="sng" dirty="0" err="1">
                <a:solidFill>
                  <a:srgbClr val="00B050"/>
                </a:solidFill>
                <a:latin typeface="Arial" pitchFamily="34" charset="0"/>
                <a:ea typeface="Times New Roman" pitchFamily="18" charset="0"/>
                <a:cs typeface="Arial" pitchFamily="34" charset="0"/>
              </a:rPr>
              <a:t>eficyt</a:t>
            </a:r>
            <a:r>
              <a:rPr lang="en-US" sz="4000" b="1" u="sng" dirty="0">
                <a:solidFill>
                  <a:prstClr val="white"/>
                </a:solidFill>
                <a:latin typeface="Arial" pitchFamily="34" charset="0"/>
                <a:ea typeface="Times New Roman" pitchFamily="18" charset="0"/>
                <a:cs typeface="Arial" pitchFamily="34" charset="0"/>
              </a:rPr>
              <a:t> </a:t>
            </a:r>
            <a:endParaRPr lang="pl-PL" sz="4000" dirty="0">
              <a:solidFill>
                <a:prstClr val="white"/>
              </a:solidFill>
            </a:endParaRPr>
          </a:p>
        </p:txBody>
      </p:sp>
      <p:sp>
        <p:nvSpPr>
          <p:cNvPr id="7" name="Prostokąt 6"/>
          <p:cNvSpPr/>
          <p:nvPr/>
        </p:nvSpPr>
        <p:spPr>
          <a:xfrm>
            <a:off x="1385973" y="2506800"/>
            <a:ext cx="3038011" cy="707886"/>
          </a:xfrm>
          <a:prstGeom prst="rect">
            <a:avLst/>
          </a:prstGeom>
        </p:spPr>
        <p:txBody>
          <a:bodyPr wrap="none">
            <a:spAutoFit/>
          </a:bodyPr>
          <a:lstStyle/>
          <a:p>
            <a:r>
              <a:rPr lang="en-US" sz="4000" b="1" u="sng" dirty="0" err="1">
                <a:solidFill>
                  <a:srgbClr val="00B050"/>
                </a:solidFill>
                <a:latin typeface="Arial" pitchFamily="34" charset="0"/>
                <a:ea typeface="Times New Roman" pitchFamily="18" charset="0"/>
                <a:cs typeface="Arial" pitchFamily="34" charset="0"/>
              </a:rPr>
              <a:t>yperactivi</a:t>
            </a:r>
            <a:r>
              <a:rPr lang="pl-PL" sz="4000" b="1" u="sng" dirty="0">
                <a:solidFill>
                  <a:srgbClr val="00B050"/>
                </a:solidFill>
                <a:latin typeface="Arial" pitchFamily="34" charset="0"/>
                <a:ea typeface="Times New Roman" pitchFamily="18" charset="0"/>
                <a:cs typeface="Arial" pitchFamily="34" charset="0"/>
              </a:rPr>
              <a:t>ty</a:t>
            </a:r>
            <a:endParaRPr lang="pl-PL" sz="4000" dirty="0">
              <a:solidFill>
                <a:srgbClr val="00B050"/>
              </a:solidFill>
            </a:endParaRPr>
          </a:p>
        </p:txBody>
      </p:sp>
      <p:sp>
        <p:nvSpPr>
          <p:cNvPr id="8" name="Prostokąt 7"/>
          <p:cNvSpPr/>
          <p:nvPr/>
        </p:nvSpPr>
        <p:spPr>
          <a:xfrm>
            <a:off x="1385973" y="3345562"/>
            <a:ext cx="1923925" cy="707886"/>
          </a:xfrm>
          <a:prstGeom prst="rect">
            <a:avLst/>
          </a:prstGeom>
        </p:spPr>
        <p:txBody>
          <a:bodyPr wrap="none">
            <a:spAutoFit/>
          </a:bodyPr>
          <a:lstStyle/>
          <a:p>
            <a:r>
              <a:rPr lang="en-US" sz="4000" b="1" u="sng" dirty="0" err="1">
                <a:solidFill>
                  <a:srgbClr val="00B050"/>
                </a:solidFill>
                <a:latin typeface="Arial" pitchFamily="34" charset="0"/>
                <a:ea typeface="Times New Roman" pitchFamily="18" charset="0"/>
                <a:cs typeface="Arial" pitchFamily="34" charset="0"/>
              </a:rPr>
              <a:t>isorder</a:t>
            </a:r>
            <a:endParaRPr lang="pl-PL" sz="4000" dirty="0">
              <a:solidFill>
                <a:srgbClr val="00B050"/>
              </a:solidFill>
            </a:endParaRPr>
          </a:p>
        </p:txBody>
      </p:sp>
      <p:sp>
        <p:nvSpPr>
          <p:cNvPr id="9" name="Prostokąt 8"/>
          <p:cNvSpPr/>
          <p:nvPr/>
        </p:nvSpPr>
        <p:spPr>
          <a:xfrm>
            <a:off x="4062317" y="1131265"/>
            <a:ext cx="4572000" cy="369332"/>
          </a:xfrm>
          <a:prstGeom prst="rect">
            <a:avLst/>
          </a:prstGeom>
        </p:spPr>
        <p:txBody>
          <a:bodyPr>
            <a:spAutoFit/>
          </a:bodyPr>
          <a:lstStyle/>
          <a:p>
            <a:r>
              <a:rPr lang="pl-PL" b="1" u="sng" dirty="0">
                <a:solidFill>
                  <a:prstClr val="black"/>
                </a:solidFill>
              </a:rPr>
              <a:t> uwaga,  </a:t>
            </a:r>
            <a:endParaRPr lang="pl-PL" dirty="0">
              <a:solidFill>
                <a:prstClr val="black"/>
              </a:solidFill>
            </a:endParaRPr>
          </a:p>
        </p:txBody>
      </p:sp>
      <p:sp>
        <p:nvSpPr>
          <p:cNvPr id="10" name="Prostokąt 9"/>
          <p:cNvSpPr/>
          <p:nvPr/>
        </p:nvSpPr>
        <p:spPr>
          <a:xfrm>
            <a:off x="3420367" y="3583218"/>
            <a:ext cx="2065117" cy="369332"/>
          </a:xfrm>
          <a:prstGeom prst="rect">
            <a:avLst/>
          </a:prstGeom>
        </p:spPr>
        <p:txBody>
          <a:bodyPr wrap="none">
            <a:spAutoFit/>
          </a:bodyPr>
          <a:lstStyle/>
          <a:p>
            <a:r>
              <a:rPr lang="pl-PL" b="1" u="sng" dirty="0">
                <a:solidFill>
                  <a:prstClr val="black"/>
                </a:solidFill>
              </a:rPr>
              <a:t>nieuporządkowanie</a:t>
            </a:r>
            <a:endParaRPr lang="pl-PL" dirty="0">
              <a:solidFill>
                <a:prstClr val="black"/>
              </a:solidFill>
            </a:endParaRPr>
          </a:p>
        </p:txBody>
      </p:sp>
      <p:sp>
        <p:nvSpPr>
          <p:cNvPr id="11" name="Prostokąt 10"/>
          <p:cNvSpPr/>
          <p:nvPr/>
        </p:nvSpPr>
        <p:spPr>
          <a:xfrm>
            <a:off x="4656635" y="2760148"/>
            <a:ext cx="3340851" cy="369332"/>
          </a:xfrm>
          <a:prstGeom prst="rect">
            <a:avLst/>
          </a:prstGeom>
        </p:spPr>
        <p:txBody>
          <a:bodyPr wrap="none">
            <a:spAutoFit/>
          </a:bodyPr>
          <a:lstStyle/>
          <a:p>
            <a:r>
              <a:rPr lang="pl-PL" b="1" u="sng" dirty="0">
                <a:solidFill>
                  <a:prstClr val="black"/>
                </a:solidFill>
              </a:rPr>
              <a:t>nadpobudliwość / nadaktywność</a:t>
            </a:r>
            <a:endParaRPr lang="pl-PL" dirty="0">
              <a:solidFill>
                <a:prstClr val="black"/>
              </a:solidFill>
            </a:endParaRPr>
          </a:p>
        </p:txBody>
      </p:sp>
      <p:sp>
        <p:nvSpPr>
          <p:cNvPr id="12" name="Prostokąt 11"/>
          <p:cNvSpPr/>
          <p:nvPr/>
        </p:nvSpPr>
        <p:spPr>
          <a:xfrm>
            <a:off x="3400143" y="1933865"/>
            <a:ext cx="838178" cy="369332"/>
          </a:xfrm>
          <a:prstGeom prst="rect">
            <a:avLst/>
          </a:prstGeom>
        </p:spPr>
        <p:txBody>
          <a:bodyPr wrap="none">
            <a:spAutoFit/>
          </a:bodyPr>
          <a:lstStyle/>
          <a:p>
            <a:r>
              <a:rPr lang="pl-PL" b="1" u="sng" dirty="0">
                <a:solidFill>
                  <a:prstClr val="black"/>
                </a:solidFill>
              </a:rPr>
              <a:t>deficyt</a:t>
            </a:r>
            <a:endParaRPr lang="pl-PL" dirty="0">
              <a:solidFill>
                <a:prstClr val="black"/>
              </a:solidFill>
            </a:endParaRPr>
          </a:p>
        </p:txBody>
      </p:sp>
      <p:sp>
        <p:nvSpPr>
          <p:cNvPr id="1026" name="Rectangle 2"/>
          <p:cNvSpPr>
            <a:spLocks noChangeArrowheads="1"/>
          </p:cNvSpPr>
          <p:nvPr/>
        </p:nvSpPr>
        <p:spPr bwMode="auto">
          <a:xfrm>
            <a:off x="480479" y="4648810"/>
            <a:ext cx="9392316"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pl-PL" sz="2400" b="1" dirty="0">
                <a:solidFill>
                  <a:srgbClr val="00B050"/>
                </a:solidFill>
                <a:latin typeface="Arial" pitchFamily="34" charset="0"/>
                <a:ea typeface="Times New Roman" pitchFamily="18" charset="0"/>
                <a:cs typeface="Arial" pitchFamily="34" charset="0"/>
              </a:rPr>
              <a:t>Zaburzenia z deficytem uwagi / nadruchliwość i impulsywność.</a:t>
            </a:r>
            <a:endParaRPr lang="pl-PL" sz="2400" b="1" dirty="0">
              <a:solidFill>
                <a:srgbClr val="00B050"/>
              </a:solidFill>
              <a:latin typeface="Arial" pitchFamily="34" charset="0"/>
              <a:cs typeface="Arial" pitchFamily="34" charset="0"/>
            </a:endParaRPr>
          </a:p>
          <a:p>
            <a:pPr algn="ctr" eaLnBrk="0" fontAlgn="base" hangingPunct="0">
              <a:spcBef>
                <a:spcPct val="0"/>
              </a:spcBef>
              <a:spcAft>
                <a:spcPct val="0"/>
              </a:spcAft>
            </a:pPr>
            <a:endParaRPr lang="pl-PL" dirty="0">
              <a:solidFill>
                <a:srgbClr val="00B050"/>
              </a:solidFill>
              <a:latin typeface="Arial" pitchFamily="34" charset="0"/>
              <a:cs typeface="Arial" pitchFamily="34" charset="0"/>
            </a:endParaRPr>
          </a:p>
        </p:txBody>
      </p:sp>
      <p:sp>
        <p:nvSpPr>
          <p:cNvPr id="1027" name="Rectangle 3"/>
          <p:cNvSpPr>
            <a:spLocks noChangeArrowheads="1"/>
          </p:cNvSpPr>
          <p:nvPr/>
        </p:nvSpPr>
        <p:spPr bwMode="auto">
          <a:xfrm>
            <a:off x="2601889" y="5297307"/>
            <a:ext cx="542648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pl-PL" sz="2800" dirty="0">
                <a:solidFill>
                  <a:srgbClr val="00B050"/>
                </a:solidFill>
                <a:latin typeface="Arial" pitchFamily="34" charset="0"/>
                <a:ea typeface="Times New Roman" pitchFamily="18" charset="0"/>
                <a:cs typeface="Arial" pitchFamily="34" charset="0"/>
              </a:rPr>
              <a:t>Nadpobudliwość psychoruchowa</a:t>
            </a:r>
            <a:endParaRPr lang="pl-PL" sz="2800" dirty="0">
              <a:solidFill>
                <a:srgbClr val="00B050"/>
              </a:solidFill>
              <a:latin typeface="Arial" pitchFamily="34" charset="0"/>
              <a:cs typeface="Arial" pitchFamily="34" charset="0"/>
            </a:endParaRPr>
          </a:p>
        </p:txBody>
      </p:sp>
      <p:pic>
        <p:nvPicPr>
          <p:cNvPr id="2" name="Obraz 1"/>
          <p:cNvPicPr>
            <a:picLocks noChangeAspect="1"/>
          </p:cNvPicPr>
          <p:nvPr/>
        </p:nvPicPr>
        <p:blipFill>
          <a:blip r:embed="rId2"/>
          <a:stretch>
            <a:fillRect/>
          </a:stretch>
        </p:blipFill>
        <p:spPr>
          <a:xfrm>
            <a:off x="8467107" y="466074"/>
            <a:ext cx="3301810" cy="3301810"/>
          </a:xfrm>
          <a:prstGeom prst="rect">
            <a:avLst/>
          </a:prstGeom>
        </p:spPr>
      </p:pic>
    </p:spTree>
    <p:extLst>
      <p:ext uri="{BB962C8B-B14F-4D97-AF65-F5344CB8AC3E}">
        <p14:creationId xmlns:p14="http://schemas.microsoft.com/office/powerpoint/2010/main" val="1574390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2000" fill="hold"/>
                                        <p:tgtEl>
                                          <p:spTgt spid="1025"/>
                                        </p:tgtEl>
                                        <p:attrNameLst>
                                          <p:attrName>ppt_x</p:attrName>
                                        </p:attrNameLst>
                                      </p:cBhvr>
                                      <p:tavLst>
                                        <p:tav tm="0">
                                          <p:val>
                                            <p:strVal val="#ppt_x"/>
                                          </p:val>
                                        </p:tav>
                                        <p:tav tm="100000">
                                          <p:val>
                                            <p:strVal val="#ppt_x"/>
                                          </p:val>
                                        </p:tav>
                                      </p:tavLst>
                                    </p:anim>
                                    <p:anim calcmode="lin" valueType="num">
                                      <p:cBhvr additive="base">
                                        <p:cTn id="8" dur="2000" fill="hold"/>
                                        <p:tgtEl>
                                          <p:spTgt spid="102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1+#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2"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strVal val="#ppt_w*0.70"/>
                                          </p:val>
                                        </p:tav>
                                        <p:tav tm="100000">
                                          <p:val>
                                            <p:strVal val="#ppt_w"/>
                                          </p:val>
                                        </p:tav>
                                      </p:tavLst>
                                    </p:anim>
                                    <p:anim calcmode="lin" valueType="num">
                                      <p:cBhvr>
                                        <p:cTn id="41" dur="1000" fill="hold"/>
                                        <p:tgtEl>
                                          <p:spTgt spid="12"/>
                                        </p:tgtEl>
                                        <p:attrNameLst>
                                          <p:attrName>ppt_h</p:attrName>
                                        </p:attrNameLst>
                                      </p:cBhvr>
                                      <p:tavLst>
                                        <p:tav tm="0">
                                          <p:val>
                                            <p:strVal val="#ppt_h"/>
                                          </p:val>
                                        </p:tav>
                                        <p:tav tm="100000">
                                          <p:val>
                                            <p:strVal val="#ppt_h"/>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strVal val="#ppt_w*0.70"/>
                                          </p:val>
                                        </p:tav>
                                        <p:tav tm="100000">
                                          <p:val>
                                            <p:strVal val="#ppt_w"/>
                                          </p:val>
                                        </p:tav>
                                      </p:tavLst>
                                    </p:anim>
                                    <p:anim calcmode="lin" valueType="num">
                                      <p:cBhvr>
                                        <p:cTn id="54" dur="1000" fill="hold"/>
                                        <p:tgtEl>
                                          <p:spTgt spid="10"/>
                                        </p:tgtEl>
                                        <p:attrNameLst>
                                          <p:attrName>ppt_h</p:attrName>
                                        </p:attrNameLst>
                                      </p:cBhvr>
                                      <p:tavLst>
                                        <p:tav tm="0">
                                          <p:val>
                                            <p:strVal val="#ppt_h"/>
                                          </p:val>
                                        </p:tav>
                                        <p:tav tm="100000">
                                          <p:val>
                                            <p:strVal val="#ppt_h"/>
                                          </p:val>
                                        </p:tav>
                                      </p:tavLst>
                                    </p:anim>
                                    <p:animEffect transition="in" filter="fade">
                                      <p:cBhvr>
                                        <p:cTn id="55" dur="1000"/>
                                        <p:tgtEl>
                                          <p:spTgt spid="10"/>
                                        </p:tgtEl>
                                      </p:cBhvr>
                                    </p:animEffect>
                                  </p:childTnLst>
                                </p:cTn>
                              </p:par>
                            </p:childTnLst>
                          </p:cTn>
                        </p:par>
                        <p:par>
                          <p:cTn id="56" fill="hold">
                            <p:stCondLst>
                              <p:cond delay="1000"/>
                            </p:stCondLst>
                            <p:childTnLst>
                              <p:par>
                                <p:cTn id="57" presetID="27" presetClass="emph" presetSubtype="0" fill="hold" grpId="1" nodeType="afterEffect">
                                  <p:stCondLst>
                                    <p:cond delay="0"/>
                                  </p:stCondLst>
                                  <p:iterate type="lt">
                                    <p:tmPct val="0"/>
                                  </p:iterate>
                                  <p:childTnLst>
                                    <p:animClr clrSpc="rgb" dir="cw">
                                      <p:cBhvr override="childStyle">
                                        <p:cTn id="58" dur="1000" autoRev="1" fill="hold"/>
                                        <p:tgtEl>
                                          <p:spTgt spid="1025"/>
                                        </p:tgtEl>
                                        <p:attrNameLst>
                                          <p:attrName>style.color</p:attrName>
                                        </p:attrNameLst>
                                      </p:cBhvr>
                                      <p:to>
                                        <a:schemeClr val="bg1"/>
                                      </p:to>
                                    </p:animClr>
                                    <p:animClr clrSpc="rgb" dir="cw">
                                      <p:cBhvr>
                                        <p:cTn id="59" dur="1000" autoRev="1" fill="hold"/>
                                        <p:tgtEl>
                                          <p:spTgt spid="1025"/>
                                        </p:tgtEl>
                                        <p:attrNameLst>
                                          <p:attrName>fillcolor</p:attrName>
                                        </p:attrNameLst>
                                      </p:cBhvr>
                                      <p:to>
                                        <a:schemeClr val="bg1"/>
                                      </p:to>
                                    </p:animClr>
                                    <p:set>
                                      <p:cBhvr>
                                        <p:cTn id="60" dur="1000" autoRev="1" fill="hold"/>
                                        <p:tgtEl>
                                          <p:spTgt spid="1025"/>
                                        </p:tgtEl>
                                        <p:attrNameLst>
                                          <p:attrName>fill.type</p:attrName>
                                        </p:attrNameLst>
                                      </p:cBhvr>
                                      <p:to>
                                        <p:strVal val="solid"/>
                                      </p:to>
                                    </p:set>
                                    <p:set>
                                      <p:cBhvr>
                                        <p:cTn id="61" dur="1000" autoRev="1" fill="hold"/>
                                        <p:tgtEl>
                                          <p:spTgt spid="1025"/>
                                        </p:tgtEl>
                                        <p:attrNameLst>
                                          <p:attrName>fill.on</p:attrName>
                                        </p:attrNameLst>
                                      </p:cBhvr>
                                      <p:to>
                                        <p:strVal val="true"/>
                                      </p:to>
                                    </p:set>
                                  </p:childTnLst>
                                </p:cTn>
                              </p:par>
                            </p:childTnLst>
                          </p:cTn>
                        </p:par>
                        <p:par>
                          <p:cTn id="62" fill="hold">
                            <p:stCondLst>
                              <p:cond delay="3000"/>
                            </p:stCondLst>
                            <p:childTnLst>
                              <p:par>
                                <p:cTn id="63" presetID="17" presetClass="entr" presetSubtype="10" fill="hold" grpId="0" nodeType="afterEffect">
                                  <p:stCondLst>
                                    <p:cond delay="0"/>
                                  </p:stCondLst>
                                  <p:childTnLst>
                                    <p:set>
                                      <p:cBhvr>
                                        <p:cTn id="64" dur="1" fill="hold">
                                          <p:stCondLst>
                                            <p:cond delay="0"/>
                                          </p:stCondLst>
                                        </p:cTn>
                                        <p:tgtEl>
                                          <p:spTgt spid="1026"/>
                                        </p:tgtEl>
                                        <p:attrNameLst>
                                          <p:attrName>style.visibility</p:attrName>
                                        </p:attrNameLst>
                                      </p:cBhvr>
                                      <p:to>
                                        <p:strVal val="visible"/>
                                      </p:to>
                                    </p:set>
                                    <p:anim calcmode="lin" valueType="num">
                                      <p:cBhvr>
                                        <p:cTn id="65" dur="500" fill="hold"/>
                                        <p:tgtEl>
                                          <p:spTgt spid="1026"/>
                                        </p:tgtEl>
                                        <p:attrNameLst>
                                          <p:attrName>ppt_w</p:attrName>
                                        </p:attrNameLst>
                                      </p:cBhvr>
                                      <p:tavLst>
                                        <p:tav tm="0">
                                          <p:val>
                                            <p:fltVal val="0"/>
                                          </p:val>
                                        </p:tav>
                                        <p:tav tm="100000">
                                          <p:val>
                                            <p:strVal val="#ppt_w"/>
                                          </p:val>
                                        </p:tav>
                                      </p:tavLst>
                                    </p:anim>
                                    <p:anim calcmode="lin" valueType="num">
                                      <p:cBhvr>
                                        <p:cTn id="66" dur="500" fill="hold"/>
                                        <p:tgtEl>
                                          <p:spTgt spid="1026"/>
                                        </p:tgtEl>
                                        <p:attrNameLst>
                                          <p:attrName>ppt_h</p:attrName>
                                        </p:attrNameLst>
                                      </p:cBhvr>
                                      <p:tavLst>
                                        <p:tav tm="0">
                                          <p:val>
                                            <p:strVal val="#ppt_h"/>
                                          </p:val>
                                        </p:tav>
                                        <p:tav tm="100000">
                                          <p:val>
                                            <p:strVal val="#ppt_h"/>
                                          </p:val>
                                        </p:tav>
                                      </p:tavLst>
                                    </p:anim>
                                  </p:childTnLst>
                                </p:cTn>
                              </p:par>
                            </p:childTnLst>
                          </p:cTn>
                        </p:par>
                        <p:par>
                          <p:cTn id="67" fill="hold">
                            <p:stCondLst>
                              <p:cond delay="3500"/>
                            </p:stCondLst>
                            <p:childTnLst>
                              <p:par>
                                <p:cTn id="68" presetID="17" presetClass="entr" presetSubtype="10" fill="hold" grpId="0" nodeType="afterEffect">
                                  <p:stCondLst>
                                    <p:cond delay="0"/>
                                  </p:stCondLst>
                                  <p:childTnLst>
                                    <p:set>
                                      <p:cBhvr>
                                        <p:cTn id="69" dur="1" fill="hold">
                                          <p:stCondLst>
                                            <p:cond delay="0"/>
                                          </p:stCondLst>
                                        </p:cTn>
                                        <p:tgtEl>
                                          <p:spTgt spid="1027"/>
                                        </p:tgtEl>
                                        <p:attrNameLst>
                                          <p:attrName>style.visibility</p:attrName>
                                        </p:attrNameLst>
                                      </p:cBhvr>
                                      <p:to>
                                        <p:strVal val="visible"/>
                                      </p:to>
                                    </p:set>
                                    <p:anim calcmode="lin" valueType="num">
                                      <p:cBhvr>
                                        <p:cTn id="70" dur="500" fill="hold"/>
                                        <p:tgtEl>
                                          <p:spTgt spid="1027"/>
                                        </p:tgtEl>
                                        <p:attrNameLst>
                                          <p:attrName>ppt_w</p:attrName>
                                        </p:attrNameLst>
                                      </p:cBhvr>
                                      <p:tavLst>
                                        <p:tav tm="0">
                                          <p:val>
                                            <p:fltVal val="0"/>
                                          </p:val>
                                        </p:tav>
                                        <p:tav tm="100000">
                                          <p:val>
                                            <p:strVal val="#ppt_w"/>
                                          </p:val>
                                        </p:tav>
                                      </p:tavLst>
                                    </p:anim>
                                    <p:anim calcmode="lin" valueType="num">
                                      <p:cBhvr>
                                        <p:cTn id="71" dur="500" fill="hold"/>
                                        <p:tgtEl>
                                          <p:spTgt spid="10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25" grpId="1"/>
      <p:bldP spid="5" grpId="0"/>
      <p:bldP spid="6" grpId="0"/>
      <p:bldP spid="7" grpId="0"/>
      <p:bldP spid="8" grpId="0"/>
      <p:bldP spid="9" grpId="0"/>
      <p:bldP spid="10" grpId="0"/>
      <p:bldP spid="11" grpId="0"/>
      <p:bldP spid="12" grpId="0"/>
      <p:bldP spid="1026" grpId="0"/>
      <p:bldP spid="102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extLst>
              <a:ext uri="{28A0092B-C50C-407E-A947-70E740481C1C}">
                <a14:useLocalDpi xmlns:a14="http://schemas.microsoft.com/office/drawing/2010/main" val="0"/>
              </a:ext>
            </a:extLst>
          </a:blip>
          <a:srcRect t="4849" b="9610"/>
          <a:stretch/>
        </p:blipFill>
        <p:spPr>
          <a:xfrm>
            <a:off x="608895" y="463241"/>
            <a:ext cx="5297805" cy="5866410"/>
          </a:xfrm>
          <a:prstGeom prst="rect">
            <a:avLst/>
          </a:prstGeom>
        </p:spPr>
      </p:pic>
      <p:sp>
        <p:nvSpPr>
          <p:cNvPr id="5" name="pole tekstowe 4"/>
          <p:cNvSpPr txBox="1"/>
          <p:nvPr/>
        </p:nvSpPr>
        <p:spPr>
          <a:xfrm>
            <a:off x="6079442" y="201984"/>
            <a:ext cx="5403273" cy="6001643"/>
          </a:xfrm>
          <a:prstGeom prst="rect">
            <a:avLst/>
          </a:prstGeom>
          <a:noFill/>
        </p:spPr>
        <p:txBody>
          <a:bodyPr wrap="square" rtlCol="0">
            <a:spAutoFit/>
          </a:bodyPr>
          <a:lstStyle/>
          <a:p>
            <a:r>
              <a:rPr lang="pl-PL" sz="2400" dirty="0">
                <a:solidFill>
                  <a:srgbClr val="FF0000"/>
                </a:solidFill>
              </a:rPr>
              <a:t>ADHD to NIE JEST:</a:t>
            </a:r>
          </a:p>
          <a:p>
            <a:r>
              <a:rPr lang="pl-PL" sz="2400" dirty="0">
                <a:solidFill>
                  <a:srgbClr val="002060"/>
                </a:solidFill>
              </a:rPr>
              <a:t>… wyuczone zachowanie</a:t>
            </a:r>
          </a:p>
          <a:p>
            <a:r>
              <a:rPr lang="pl-PL" sz="2400" dirty="0">
                <a:solidFill>
                  <a:srgbClr val="002060"/>
                </a:solidFill>
              </a:rPr>
              <a:t>… problem z posłuszeństwem</a:t>
            </a:r>
          </a:p>
          <a:p>
            <a:r>
              <a:rPr lang="pl-PL" sz="2400" dirty="0">
                <a:solidFill>
                  <a:srgbClr val="002060"/>
                </a:solidFill>
              </a:rPr>
              <a:t>… rozpuszczone dziecko</a:t>
            </a:r>
          </a:p>
          <a:p>
            <a:r>
              <a:rPr lang="pl-PL" sz="2400" dirty="0">
                <a:solidFill>
                  <a:srgbClr val="002060"/>
                </a:solidFill>
              </a:rPr>
              <a:t>… napady złości</a:t>
            </a:r>
          </a:p>
          <a:p>
            <a:r>
              <a:rPr lang="pl-PL" sz="2400" dirty="0">
                <a:solidFill>
                  <a:srgbClr val="002060"/>
                </a:solidFill>
              </a:rPr>
              <a:t>… wybór</a:t>
            </a:r>
          </a:p>
          <a:p>
            <a:r>
              <a:rPr lang="pl-PL" sz="2400" dirty="0">
                <a:solidFill>
                  <a:srgbClr val="002060"/>
                </a:solidFill>
              </a:rPr>
              <a:t>… łatwe wyjście</a:t>
            </a:r>
          </a:p>
          <a:p>
            <a:endParaRPr lang="pl-PL" sz="2400" dirty="0">
              <a:solidFill>
                <a:srgbClr val="002060"/>
              </a:solidFill>
            </a:endParaRPr>
          </a:p>
          <a:p>
            <a:r>
              <a:rPr lang="pl-PL" sz="2400" dirty="0">
                <a:solidFill>
                  <a:srgbClr val="00B050"/>
                </a:solidFill>
              </a:rPr>
              <a:t>ADHD JEST:</a:t>
            </a:r>
          </a:p>
          <a:p>
            <a:r>
              <a:rPr lang="pl-PL" sz="2400" dirty="0">
                <a:solidFill>
                  <a:srgbClr val="002060"/>
                </a:solidFill>
              </a:rPr>
              <a:t>…uwarunkowaniem medycznym</a:t>
            </a:r>
          </a:p>
          <a:p>
            <a:r>
              <a:rPr lang="pl-PL" sz="2400" dirty="0">
                <a:solidFill>
                  <a:srgbClr val="002060"/>
                </a:solidFill>
              </a:rPr>
              <a:t>… nierównowagą chemiczną</a:t>
            </a:r>
          </a:p>
          <a:p>
            <a:r>
              <a:rPr lang="pl-PL" sz="2400" dirty="0" smtClean="0">
                <a:solidFill>
                  <a:srgbClr val="002060"/>
                </a:solidFill>
              </a:rPr>
              <a:t>… wielkim </a:t>
            </a:r>
            <a:r>
              <a:rPr lang="pl-PL" sz="2400" dirty="0">
                <a:solidFill>
                  <a:srgbClr val="002060"/>
                </a:solidFill>
              </a:rPr>
              <a:t>wyzwaniem</a:t>
            </a:r>
          </a:p>
          <a:p>
            <a:r>
              <a:rPr lang="pl-PL" sz="2400" dirty="0">
                <a:solidFill>
                  <a:srgbClr val="002060"/>
                </a:solidFill>
              </a:rPr>
              <a:t>… walką o pewność siebie</a:t>
            </a:r>
          </a:p>
          <a:p>
            <a:r>
              <a:rPr lang="pl-PL" sz="2400" dirty="0">
                <a:solidFill>
                  <a:srgbClr val="002060"/>
                </a:solidFill>
              </a:rPr>
              <a:t>… </a:t>
            </a:r>
            <a:r>
              <a:rPr lang="pl-PL" sz="2400" dirty="0" smtClean="0">
                <a:solidFill>
                  <a:srgbClr val="002060"/>
                </a:solidFill>
              </a:rPr>
              <a:t>walką </a:t>
            </a:r>
            <a:r>
              <a:rPr lang="pl-PL" sz="2400" dirty="0">
                <a:solidFill>
                  <a:srgbClr val="002060"/>
                </a:solidFill>
              </a:rPr>
              <a:t>o skupienie uwagi</a:t>
            </a:r>
          </a:p>
          <a:p>
            <a:r>
              <a:rPr lang="pl-PL" sz="2400" dirty="0">
                <a:solidFill>
                  <a:srgbClr val="002060"/>
                </a:solidFill>
              </a:rPr>
              <a:t>… wojną pomiędzy mózgiem i ciałem</a:t>
            </a:r>
          </a:p>
          <a:p>
            <a:r>
              <a:rPr lang="pl-PL" sz="2400" dirty="0">
                <a:solidFill>
                  <a:srgbClr val="002060"/>
                </a:solidFill>
              </a:rPr>
              <a:t>… rzeczywistością</a:t>
            </a:r>
          </a:p>
        </p:txBody>
      </p:sp>
    </p:spTree>
    <p:extLst>
      <p:ext uri="{BB962C8B-B14F-4D97-AF65-F5344CB8AC3E}">
        <p14:creationId xmlns:p14="http://schemas.microsoft.com/office/powerpoint/2010/main" val="250072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11851"/>
            <a:ext cx="10515600" cy="1325563"/>
          </a:xfrm>
        </p:spPr>
        <p:txBody>
          <a:bodyPr>
            <a:normAutofit fontScale="90000"/>
          </a:bodyPr>
          <a:lstStyle/>
          <a:p>
            <a:pPr algn="ctr"/>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nadpobudliwość</a:t>
            </a:r>
            <a:endParaRPr lang="pl-PL" dirty="0"/>
          </a:p>
        </p:txBody>
      </p:sp>
      <p:sp>
        <p:nvSpPr>
          <p:cNvPr id="3" name="Symbol zastępczy zawartości 2"/>
          <p:cNvSpPr>
            <a:spLocks noGrp="1"/>
          </p:cNvSpPr>
          <p:nvPr>
            <p:ph idx="1"/>
          </p:nvPr>
        </p:nvSpPr>
        <p:spPr>
          <a:xfrm>
            <a:off x="5588000" y="1914030"/>
            <a:ext cx="4802579" cy="4351338"/>
          </a:xfrm>
        </p:spPr>
        <p:txBody>
          <a:bodyPr/>
          <a:lstStyle/>
          <a:p>
            <a:pPr marL="0" indent="0">
              <a:buNone/>
            </a:pPr>
            <a:r>
              <a:rPr lang="pl-PL" sz="2400" dirty="0">
                <a:solidFill>
                  <a:schemeClr val="tx1"/>
                </a:solidFill>
              </a:rPr>
              <a:t>- Mózg </a:t>
            </a:r>
            <a:r>
              <a:rPr lang="pl-PL" sz="2400" dirty="0" smtClean="0">
                <a:solidFill>
                  <a:schemeClr val="tx1"/>
                </a:solidFill>
              </a:rPr>
              <a:t>jak dżungla</a:t>
            </a:r>
            <a:r>
              <a:rPr lang="pl-PL" sz="2400" dirty="0">
                <a:solidFill>
                  <a:schemeClr val="tx1"/>
                </a:solidFill>
              </a:rPr>
              <a:t>… Nieprzerwana powódź impulsów… </a:t>
            </a:r>
          </a:p>
          <a:p>
            <a:pPr marL="0" indent="0">
              <a:buNone/>
            </a:pPr>
            <a:r>
              <a:rPr lang="pl-PL" sz="2400" dirty="0">
                <a:solidFill>
                  <a:schemeClr val="tx1"/>
                </a:solidFill>
              </a:rPr>
              <a:t>- Obniżona aktywność nerwowa od kresomózgowia do międzymózgowia, obszary rejonu frontalnego kresomózgowia (czoło, skronie) nie wykazują prawidłowej aktywności. </a:t>
            </a:r>
          </a:p>
          <a:p>
            <a:pPr marL="0" indent="0">
              <a:buNone/>
            </a:pPr>
            <a:endParaRPr lang="pl-PL" dirty="0"/>
          </a:p>
        </p:txBody>
      </p:sp>
      <p:pic>
        <p:nvPicPr>
          <p:cNvPr id="4" name="Obraz 3"/>
          <p:cNvPicPr>
            <a:picLocks noChangeAspect="1"/>
          </p:cNvPicPr>
          <p:nvPr/>
        </p:nvPicPr>
        <p:blipFill>
          <a:blip r:embed="rId2"/>
          <a:stretch>
            <a:fillRect/>
          </a:stretch>
        </p:blipFill>
        <p:spPr>
          <a:xfrm>
            <a:off x="1038566" y="2015630"/>
            <a:ext cx="4040140" cy="3877294"/>
          </a:xfrm>
          <a:prstGeom prst="rect">
            <a:avLst/>
          </a:prstGeom>
        </p:spPr>
      </p:pic>
    </p:spTree>
    <p:extLst>
      <p:ext uri="{BB962C8B-B14F-4D97-AF65-F5344CB8AC3E}">
        <p14:creationId xmlns:p14="http://schemas.microsoft.com/office/powerpoint/2010/main" val="3260579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2405" y="246309"/>
            <a:ext cx="9834358" cy="1320800"/>
          </a:xfrm>
        </p:spPr>
        <p:txBody>
          <a:bodyPr>
            <a:normAutofit fontScale="90000"/>
          </a:bodyPr>
          <a:lstStyle/>
          <a:p>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nadpobudliwość </a:t>
            </a:r>
            <a:r>
              <a:rPr lang="pl-PL" dirty="0"/>
              <a:t/>
            </a:r>
            <a:br>
              <a:rPr lang="pl-PL" dirty="0"/>
            </a:br>
            <a:endParaRPr lang="pl-PL" dirty="0"/>
          </a:p>
        </p:txBody>
      </p:sp>
      <p:sp>
        <p:nvSpPr>
          <p:cNvPr id="3" name="Symbol zastępczy zawartości 2"/>
          <p:cNvSpPr>
            <a:spLocks noGrp="1"/>
          </p:cNvSpPr>
          <p:nvPr>
            <p:ph idx="1"/>
          </p:nvPr>
        </p:nvSpPr>
        <p:spPr>
          <a:xfrm>
            <a:off x="279133" y="1414914"/>
            <a:ext cx="11174929" cy="5351646"/>
          </a:xfrm>
        </p:spPr>
        <p:txBody>
          <a:bodyPr>
            <a:normAutofit fontScale="92500" lnSpcReduction="10000"/>
          </a:bodyPr>
          <a:lstStyle/>
          <a:p>
            <a:pPr marL="0" indent="0">
              <a:buNone/>
            </a:pPr>
            <a:r>
              <a:rPr lang="pl-PL" b="1" u="sng" dirty="0" smtClean="0"/>
              <a:t>Zaburzenie z deficytem uwagi i nadaktywnością.</a:t>
            </a:r>
          </a:p>
          <a:p>
            <a:pPr marL="0" indent="0">
              <a:buNone/>
            </a:pPr>
            <a:endParaRPr lang="pl-PL" dirty="0"/>
          </a:p>
          <a:p>
            <a:pPr marL="0" indent="0">
              <a:buNone/>
            </a:pPr>
            <a:r>
              <a:rPr lang="pl-PL" b="1" dirty="0" smtClean="0"/>
              <a:t>Definicja </a:t>
            </a:r>
            <a:r>
              <a:rPr lang="pl-PL" b="1" dirty="0"/>
              <a:t>według DSM – </a:t>
            </a:r>
            <a:r>
              <a:rPr lang="pl-PL" b="1" dirty="0" smtClean="0"/>
              <a:t>V</a:t>
            </a:r>
            <a:endParaRPr lang="pl-PL" dirty="0"/>
          </a:p>
          <a:p>
            <a:pPr marL="0" indent="0">
              <a:buNone/>
            </a:pPr>
            <a:r>
              <a:rPr lang="pl-PL" b="1" dirty="0" smtClean="0"/>
              <a:t>Nieustępująca nieuwaga oraz/lub nadaktywność-impulsywność, które wpływają na funkcjonowanie </a:t>
            </a:r>
            <a:r>
              <a:rPr lang="pl-PL" b="1" dirty="0"/>
              <a:t/>
            </a:r>
            <a:br>
              <a:rPr lang="pl-PL" b="1" dirty="0"/>
            </a:br>
            <a:r>
              <a:rPr lang="pl-PL" b="1" dirty="0" smtClean="0"/>
              <a:t>lub rozwój w sposób scharakteryzowany poniżej: </a:t>
            </a:r>
            <a:endParaRPr lang="pl-PL" dirty="0"/>
          </a:p>
          <a:p>
            <a:pPr marL="0" indent="0">
              <a:buNone/>
            </a:pPr>
            <a:r>
              <a:rPr lang="pl-PL" b="1" dirty="0" smtClean="0"/>
              <a:t>Objawy </a:t>
            </a:r>
            <a:r>
              <a:rPr lang="pl-PL" b="1" dirty="0"/>
              <a:t>muszą występować:</a:t>
            </a:r>
            <a:endParaRPr lang="pl-PL" dirty="0"/>
          </a:p>
          <a:p>
            <a:r>
              <a:rPr lang="pl-PL" b="1" dirty="0" smtClean="0">
                <a:solidFill>
                  <a:srgbClr val="FF0000"/>
                </a:solidFill>
              </a:rPr>
              <a:t>Przynajmniej sześć miesięcy w stopniu, który nie jest spójny z wiekiem rozwojowym oraz bezpośrednio negatywnie wpływa na kontakty międzyludzkie.</a:t>
            </a:r>
          </a:p>
          <a:p>
            <a:r>
              <a:rPr lang="pl-PL" dirty="0" smtClean="0"/>
              <a:t>Istnieją dowody, że objawy wpływają lub zmniejszają jakość funkcjonowania szkolnego, społecznego lub zawodowego. </a:t>
            </a:r>
            <a:endParaRPr lang="pl-PL" dirty="0"/>
          </a:p>
          <a:p>
            <a:r>
              <a:rPr lang="pl-PL" dirty="0" smtClean="0"/>
              <a:t>Nie są wyłącznie uzewnętrznieniem zachowań opozycyjnych, nieposłuszeństwa, wrogości lub niewłaściwego rozumienia zdań czy poleceń.</a:t>
            </a:r>
            <a:endParaRPr lang="pl-PL" dirty="0"/>
          </a:p>
          <a:p>
            <a:r>
              <a:rPr lang="pl-PL" dirty="0" smtClean="0"/>
              <a:t>Niektóre objawy występują </a:t>
            </a:r>
            <a:r>
              <a:rPr lang="pl-PL" b="1" dirty="0" smtClean="0">
                <a:solidFill>
                  <a:srgbClr val="FF0000"/>
                </a:solidFill>
              </a:rPr>
              <a:t>w </a:t>
            </a:r>
            <a:r>
              <a:rPr lang="pl-PL" b="1" dirty="0">
                <a:solidFill>
                  <a:srgbClr val="FF0000"/>
                </a:solidFill>
              </a:rPr>
              <a:t>co najmniej dwóch </a:t>
            </a:r>
            <a:r>
              <a:rPr lang="pl-PL" b="1" dirty="0" smtClean="0">
                <a:solidFill>
                  <a:srgbClr val="FF0000"/>
                </a:solidFill>
              </a:rPr>
              <a:t>kontekstach</a:t>
            </a:r>
            <a:r>
              <a:rPr lang="pl-PL" dirty="0" smtClean="0"/>
              <a:t>, </a:t>
            </a:r>
            <a:r>
              <a:rPr lang="pl-PL" dirty="0"/>
              <a:t>np. dom – szkoła, szkoła – podwórko, dom  - kościół </a:t>
            </a:r>
          </a:p>
          <a:p>
            <a:r>
              <a:rPr lang="pl-PL" dirty="0" smtClean="0"/>
              <a:t>Niektóre objawy wystąpiły przed 12 rokiem życia.</a:t>
            </a:r>
            <a:endParaRPr lang="pl-PL" dirty="0"/>
          </a:p>
          <a:p>
            <a:r>
              <a:rPr lang="pl-PL" dirty="0" smtClean="0"/>
              <a:t>Przy </a:t>
            </a:r>
            <a:r>
              <a:rPr lang="pl-PL" dirty="0"/>
              <a:t>wykluczeniu zaburzeń </a:t>
            </a:r>
            <a:r>
              <a:rPr lang="pl-PL" dirty="0" smtClean="0"/>
              <a:t>psychicznych. </a:t>
            </a:r>
            <a:endParaRPr lang="pl-PL" dirty="0"/>
          </a:p>
          <a:p>
            <a:pPr marL="0" indent="0">
              <a:buNone/>
            </a:pPr>
            <a:endParaRPr lang="pl-PL" dirty="0"/>
          </a:p>
          <a:p>
            <a:endParaRPr lang="pl-PL" dirty="0"/>
          </a:p>
        </p:txBody>
      </p:sp>
    </p:spTree>
    <p:extLst>
      <p:ext uri="{BB962C8B-B14F-4D97-AF65-F5344CB8AC3E}">
        <p14:creationId xmlns:p14="http://schemas.microsoft.com/office/powerpoint/2010/main" val="408038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8748" y="414215"/>
            <a:ext cx="9560821" cy="1320800"/>
          </a:xfrm>
        </p:spPr>
        <p:txBody>
          <a:bodyPr>
            <a:normAutofit fontScale="90000"/>
          </a:bodyPr>
          <a:lstStyle/>
          <a:p>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nadpobudliwość</a:t>
            </a:r>
            <a:endParaRPr lang="pl-PL" dirty="0"/>
          </a:p>
        </p:txBody>
      </p:sp>
      <p:sp>
        <p:nvSpPr>
          <p:cNvPr id="3" name="Symbol zastępczy zawartości 2"/>
          <p:cNvSpPr>
            <a:spLocks noGrp="1"/>
          </p:cNvSpPr>
          <p:nvPr>
            <p:ph idx="1"/>
          </p:nvPr>
        </p:nvSpPr>
        <p:spPr>
          <a:xfrm>
            <a:off x="677334" y="2160589"/>
            <a:ext cx="3894666" cy="3880773"/>
          </a:xfrm>
        </p:spPr>
        <p:txBody>
          <a:bodyPr>
            <a:normAutofit fontScale="77500" lnSpcReduction="20000"/>
          </a:bodyPr>
          <a:lstStyle/>
          <a:p>
            <a:pPr marL="0" indent="0">
              <a:buNone/>
            </a:pPr>
            <a:r>
              <a:rPr lang="pl-PL" b="1" dirty="0" smtClean="0"/>
              <a:t>6</a:t>
            </a:r>
            <a:r>
              <a:rPr lang="pl-PL" b="1" dirty="0"/>
              <a:t>. Sześć lub więcej z poniższych </a:t>
            </a:r>
            <a:r>
              <a:rPr lang="pl-PL" b="1" dirty="0" smtClean="0"/>
              <a:t>objawów </a:t>
            </a:r>
            <a:r>
              <a:rPr lang="pl-PL" b="1" dirty="0"/>
              <a:t>występuje przynajmniej przez 6 miesięcy</a:t>
            </a:r>
            <a:r>
              <a:rPr lang="pl-PL" b="1" dirty="0" smtClean="0"/>
              <a:t>:</a:t>
            </a:r>
          </a:p>
          <a:p>
            <a:pPr marL="0" indent="0">
              <a:buNone/>
            </a:pPr>
            <a:endParaRPr lang="pl-PL" dirty="0"/>
          </a:p>
          <a:p>
            <a:pPr marL="0" indent="0">
              <a:buNone/>
            </a:pPr>
            <a:r>
              <a:rPr lang="pl-PL" u="sng" dirty="0" smtClean="0"/>
              <a:t>KRYTERIA </a:t>
            </a:r>
            <a:r>
              <a:rPr lang="pl-PL" u="sng" dirty="0"/>
              <a:t>A  (nieuwaga)  </a:t>
            </a:r>
            <a:endParaRPr lang="pl-PL" dirty="0"/>
          </a:p>
          <a:p>
            <a:pPr marL="0" indent="0">
              <a:buNone/>
            </a:pPr>
            <a:r>
              <a:rPr lang="pl-PL" dirty="0" smtClean="0"/>
              <a:t>- </a:t>
            </a:r>
            <a:r>
              <a:rPr lang="pl-PL" dirty="0"/>
              <a:t>często wydaje się nie słuchać, co się mówi</a:t>
            </a:r>
          </a:p>
          <a:p>
            <a:pPr marL="0" indent="0">
              <a:buNone/>
            </a:pPr>
            <a:r>
              <a:rPr lang="pl-PL" dirty="0" smtClean="0"/>
              <a:t>- </a:t>
            </a:r>
            <a:r>
              <a:rPr lang="pl-PL" dirty="0"/>
              <a:t>często nie umie się skoncentrować, robi błędy</a:t>
            </a:r>
          </a:p>
          <a:p>
            <a:pPr marL="0" indent="0">
              <a:buNone/>
            </a:pPr>
            <a:r>
              <a:rPr lang="pl-PL" dirty="0" smtClean="0"/>
              <a:t>- </a:t>
            </a:r>
            <a:r>
              <a:rPr lang="pl-PL" dirty="0"/>
              <a:t>często ma trudności w zastosowaniu instrukcji</a:t>
            </a:r>
          </a:p>
          <a:p>
            <a:pPr marL="0" indent="0">
              <a:buNone/>
            </a:pPr>
            <a:r>
              <a:rPr lang="pl-PL" dirty="0" smtClean="0"/>
              <a:t>- często </a:t>
            </a:r>
            <a:r>
              <a:rPr lang="pl-PL" dirty="0"/>
              <a:t>ma trudności w organizacji </a:t>
            </a:r>
            <a:r>
              <a:rPr lang="pl-PL" dirty="0" smtClean="0"/>
              <a:t>pracy</a:t>
            </a:r>
          </a:p>
          <a:p>
            <a:pPr marL="0" indent="0">
              <a:buNone/>
            </a:pPr>
            <a:r>
              <a:rPr lang="pl-PL" dirty="0" smtClean="0"/>
              <a:t>- </a:t>
            </a:r>
            <a:r>
              <a:rPr lang="pl-PL" dirty="0"/>
              <a:t>często unika pracy związanej z wysiłkiem umysłowym</a:t>
            </a:r>
          </a:p>
          <a:p>
            <a:pPr marL="0" indent="0">
              <a:buNone/>
            </a:pPr>
            <a:r>
              <a:rPr lang="pl-PL" dirty="0" smtClean="0"/>
              <a:t>- </a:t>
            </a:r>
            <a:r>
              <a:rPr lang="pl-PL" dirty="0"/>
              <a:t>często gubi rzeczy potrzebne, zapomina o ważnych rzeczach i obowiązkach</a:t>
            </a:r>
          </a:p>
          <a:p>
            <a:pPr marL="0" indent="0">
              <a:buNone/>
            </a:pPr>
            <a:r>
              <a:rPr lang="pl-PL" dirty="0" smtClean="0"/>
              <a:t>- łatwo </a:t>
            </a:r>
            <a:r>
              <a:rPr lang="pl-PL" dirty="0"/>
              <a:t>się </a:t>
            </a:r>
            <a:r>
              <a:rPr lang="pl-PL" dirty="0" smtClean="0"/>
              <a:t>rozprasza</a:t>
            </a:r>
            <a:r>
              <a:rPr lang="pl-PL" dirty="0"/>
              <a:t>	</a:t>
            </a:r>
            <a:r>
              <a:rPr lang="pl-PL" u="sng" dirty="0" smtClean="0"/>
              <a:t> </a:t>
            </a:r>
            <a:endParaRPr lang="pl-PL" dirty="0"/>
          </a:p>
          <a:p>
            <a:endParaRPr lang="pl-PL" dirty="0"/>
          </a:p>
        </p:txBody>
      </p:sp>
      <p:sp>
        <p:nvSpPr>
          <p:cNvPr id="4" name="pole tekstowe 3"/>
          <p:cNvSpPr txBox="1"/>
          <p:nvPr/>
        </p:nvSpPr>
        <p:spPr>
          <a:xfrm>
            <a:off x="5352561" y="1723904"/>
            <a:ext cx="3931139" cy="2862322"/>
          </a:xfrm>
          <a:prstGeom prst="rect">
            <a:avLst/>
          </a:prstGeom>
          <a:noFill/>
        </p:spPr>
        <p:txBody>
          <a:bodyPr wrap="square" rtlCol="0">
            <a:spAutoFit/>
          </a:bodyPr>
          <a:lstStyle/>
          <a:p>
            <a:r>
              <a:rPr lang="pl-PL" u="sng" dirty="0"/>
              <a:t>KRYTERIA B (nadruchliwość</a:t>
            </a:r>
            <a:r>
              <a:rPr lang="pl-PL" u="sng" dirty="0" smtClean="0"/>
              <a:t>)</a:t>
            </a:r>
          </a:p>
          <a:p>
            <a:endParaRPr lang="pl-PL" dirty="0"/>
          </a:p>
          <a:p>
            <a:r>
              <a:rPr lang="pl-PL" dirty="0" smtClean="0"/>
              <a:t> </a:t>
            </a:r>
            <a:r>
              <a:rPr lang="pl-PL" dirty="0"/>
              <a:t>- nerwowe ruchy rak, stóp,  </a:t>
            </a:r>
          </a:p>
          <a:p>
            <a:r>
              <a:rPr lang="pl-PL" dirty="0" smtClean="0"/>
              <a:t>- </a:t>
            </a:r>
            <a:r>
              <a:rPr lang="pl-PL" dirty="0"/>
              <a:t>często wychodzi z ławki</a:t>
            </a:r>
          </a:p>
          <a:p>
            <a:r>
              <a:rPr lang="pl-PL" dirty="0" smtClean="0"/>
              <a:t>-  </a:t>
            </a:r>
            <a:r>
              <a:rPr lang="pl-PL" dirty="0"/>
              <a:t>kręci się, wierci</a:t>
            </a:r>
          </a:p>
          <a:p>
            <a:r>
              <a:rPr lang="pl-PL" dirty="0" smtClean="0"/>
              <a:t>- </a:t>
            </a:r>
            <a:r>
              <a:rPr lang="pl-PL" dirty="0"/>
              <a:t>ciągle w drodze „jak z motorkiem”</a:t>
            </a:r>
          </a:p>
          <a:p>
            <a:r>
              <a:rPr lang="pl-PL" dirty="0" smtClean="0"/>
              <a:t>- </a:t>
            </a:r>
            <a:r>
              <a:rPr lang="pl-PL" dirty="0"/>
              <a:t>nadmiernie gadatliwy</a:t>
            </a:r>
          </a:p>
          <a:p>
            <a:r>
              <a:rPr lang="pl-PL" dirty="0" smtClean="0"/>
              <a:t> </a:t>
            </a:r>
            <a:r>
              <a:rPr lang="pl-PL" dirty="0"/>
              <a:t>- wyrywa się z odpowiedzią</a:t>
            </a:r>
          </a:p>
          <a:p>
            <a:r>
              <a:rPr lang="pl-PL" dirty="0" smtClean="0"/>
              <a:t>- </a:t>
            </a:r>
            <a:r>
              <a:rPr lang="pl-PL" dirty="0"/>
              <a:t>przerywa lub przeszkadza innym</a:t>
            </a:r>
          </a:p>
          <a:p>
            <a:r>
              <a:rPr lang="pl-PL" dirty="0" smtClean="0"/>
              <a:t>- </a:t>
            </a:r>
            <a:r>
              <a:rPr lang="pl-PL" dirty="0"/>
              <a:t>trudności ze spokojną zabawą</a:t>
            </a:r>
          </a:p>
        </p:txBody>
      </p:sp>
      <p:pic>
        <p:nvPicPr>
          <p:cNvPr id="5" name="Obraz 4"/>
          <p:cNvPicPr>
            <a:picLocks noChangeAspect="1"/>
          </p:cNvPicPr>
          <p:nvPr/>
        </p:nvPicPr>
        <p:blipFill>
          <a:blip r:embed="rId2"/>
          <a:stretch>
            <a:fillRect/>
          </a:stretch>
        </p:blipFill>
        <p:spPr>
          <a:xfrm>
            <a:off x="6885424" y="4687804"/>
            <a:ext cx="3782576" cy="2068596"/>
          </a:xfrm>
          <a:prstGeom prst="rect">
            <a:avLst/>
          </a:prstGeom>
        </p:spPr>
      </p:pic>
    </p:spTree>
    <p:extLst>
      <p:ext uri="{BB962C8B-B14F-4D97-AF65-F5344CB8AC3E}">
        <p14:creationId xmlns:p14="http://schemas.microsoft.com/office/powerpoint/2010/main" val="19799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6226" y="429846"/>
            <a:ext cx="9826543" cy="1320800"/>
          </a:xfrm>
        </p:spPr>
        <p:txBody>
          <a:bodyPr>
            <a:normAutofit fontScale="90000"/>
          </a:bodyPr>
          <a:lstStyle/>
          <a:p>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nadpobudliwość</a:t>
            </a:r>
            <a:endParaRPr lang="pl-PL" dirty="0"/>
          </a:p>
        </p:txBody>
      </p:sp>
      <p:sp>
        <p:nvSpPr>
          <p:cNvPr id="3" name="Symbol zastępczy zawartości 2"/>
          <p:cNvSpPr>
            <a:spLocks noGrp="1"/>
          </p:cNvSpPr>
          <p:nvPr>
            <p:ph idx="1"/>
          </p:nvPr>
        </p:nvSpPr>
        <p:spPr>
          <a:xfrm>
            <a:off x="458503" y="1750646"/>
            <a:ext cx="9849990" cy="4783014"/>
          </a:xfrm>
        </p:spPr>
        <p:txBody>
          <a:bodyPr>
            <a:normAutofit/>
          </a:bodyPr>
          <a:lstStyle/>
          <a:p>
            <a:pPr marL="0" indent="0">
              <a:buNone/>
            </a:pPr>
            <a:r>
              <a:rPr lang="pl-PL" i="1" u="sng" dirty="0"/>
              <a:t>2</a:t>
            </a:r>
            <a:r>
              <a:rPr lang="pl-PL" i="1" u="sng" dirty="0" smtClean="0"/>
              <a:t>. </a:t>
            </a:r>
            <a:r>
              <a:rPr lang="pl-PL" i="1" u="sng" dirty="0"/>
              <a:t>Skąd się to bierze</a:t>
            </a:r>
            <a:r>
              <a:rPr lang="pl-PL" i="1" u="sng" dirty="0" smtClean="0"/>
              <a:t>?</a:t>
            </a:r>
            <a:endParaRPr lang="pl-PL" dirty="0"/>
          </a:p>
          <a:p>
            <a:pPr marL="0" indent="0">
              <a:buNone/>
            </a:pPr>
            <a:r>
              <a:rPr lang="pl-PL" dirty="0" smtClean="0"/>
              <a:t>- </a:t>
            </a:r>
            <a:r>
              <a:rPr lang="pl-PL" dirty="0"/>
              <a:t>Brak koncentracji wynika z zaburzeń dopaminy (zbyt mała ilość hormonu lub zaburzenia </a:t>
            </a:r>
            <a:r>
              <a:rPr lang="pl-PL" dirty="0" smtClean="0"/>
              <a:t/>
            </a:r>
            <a:br>
              <a:rPr lang="pl-PL" dirty="0" smtClean="0"/>
            </a:br>
            <a:r>
              <a:rPr lang="pl-PL" dirty="0" smtClean="0"/>
              <a:t>w </a:t>
            </a:r>
            <a:r>
              <a:rPr lang="pl-PL" dirty="0"/>
              <a:t>jego powstawaniu) – informacje osłabione – szybkie rozładowanie neuroprzekaźników, </a:t>
            </a:r>
          </a:p>
          <a:p>
            <a:pPr marL="0" indent="0">
              <a:buNone/>
            </a:pPr>
            <a:r>
              <a:rPr lang="pl-PL" dirty="0" smtClean="0"/>
              <a:t>- </a:t>
            </a:r>
            <a:r>
              <a:rPr lang="pl-PL" dirty="0"/>
              <a:t>Dziedziczenie w linii męskiej, kobiety </a:t>
            </a:r>
            <a:r>
              <a:rPr lang="pl-PL" dirty="0" smtClean="0"/>
              <a:t>częściej są </a:t>
            </a:r>
            <a:r>
              <a:rPr lang="pl-PL" dirty="0"/>
              <a:t>nosicielkami. Choruje cztery razy więcej mężczyzn niż kobiet.</a:t>
            </a:r>
          </a:p>
          <a:p>
            <a:pPr marL="0" indent="0">
              <a:buNone/>
            </a:pPr>
            <a:r>
              <a:rPr lang="pl-PL" dirty="0"/>
              <a:t>- Bliźnięta jednojajowe 100 % możliwości, że oboje będzie chore na ADHD, dwujajowe 18 % - Zauważyć można już od urodzenia, nasila się z wiekiem. Dokładne rozpoznanie od 4 roku życia, gdy zaczyna się wyraźne życie społeczne osoby. W 5-6 roku życia zaburzenie widać wyraźnie.</a:t>
            </a:r>
          </a:p>
          <a:p>
            <a:pPr marL="0" indent="0">
              <a:buNone/>
            </a:pPr>
            <a:r>
              <a:rPr lang="pl-PL" dirty="0" smtClean="0"/>
              <a:t>- 75 </a:t>
            </a:r>
            <a:r>
              <a:rPr lang="pl-PL" dirty="0"/>
              <a:t>%  dzieci wyrasta z ADHD w fazie dojrzewania. Pozostałe 25% przemienia się w zaburzenia zachowania (zaburzenia osobowości) lub wyrasta na wybitnych twórców i artystów.  </a:t>
            </a:r>
            <a:r>
              <a:rPr lang="it-IT" dirty="0"/>
              <a:t>Np. Tomasz Edison, Agata Christie, Albert Einstein, Leonardo da Vinci</a:t>
            </a:r>
            <a:r>
              <a:rPr lang="it-IT" dirty="0" smtClean="0"/>
              <a:t>...</a:t>
            </a:r>
            <a:r>
              <a:rPr lang="it-IT" dirty="0"/>
              <a:t> </a:t>
            </a:r>
            <a:endParaRPr lang="pl-PL" dirty="0" smtClean="0"/>
          </a:p>
          <a:p>
            <a:pPr marL="0" indent="0">
              <a:buNone/>
            </a:pPr>
            <a:r>
              <a:rPr lang="pl-PL" dirty="0" smtClean="0"/>
              <a:t>- Obecnie 5% dzieci z tym zaburzeniem. </a:t>
            </a:r>
          </a:p>
          <a:p>
            <a:pPr marL="0" indent="0">
              <a:buNone/>
            </a:pPr>
            <a:r>
              <a:rPr lang="pl-PL" dirty="0" smtClean="0"/>
              <a:t>- „</a:t>
            </a:r>
            <a:r>
              <a:rPr lang="pl-PL" dirty="0" err="1"/>
              <a:t>P</a:t>
            </a:r>
            <a:r>
              <a:rPr lang="pl-PL" dirty="0" err="1" smtClean="0"/>
              <a:t>rzestymulowanie</a:t>
            </a:r>
            <a:r>
              <a:rPr lang="pl-PL" dirty="0" smtClean="0"/>
              <a:t>” (smartfony, tablety…) ???</a:t>
            </a:r>
            <a:endParaRPr lang="pl-PL" dirty="0"/>
          </a:p>
          <a:p>
            <a:endParaRPr lang="pl-PL" dirty="0"/>
          </a:p>
        </p:txBody>
      </p:sp>
    </p:spTree>
    <p:extLst>
      <p:ext uri="{BB962C8B-B14F-4D97-AF65-F5344CB8AC3E}">
        <p14:creationId xmlns:p14="http://schemas.microsoft.com/office/powerpoint/2010/main" val="237503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156895" y="277949"/>
            <a:ext cx="6120680" cy="6331739"/>
          </a:xfrm>
          <a:prstGeom prst="rect">
            <a:avLst/>
          </a:prstGeom>
          <a:noFill/>
          <a:ln w="9525">
            <a:noFill/>
            <a:miter lim="800000"/>
            <a:headEnd/>
            <a:tailEnd/>
          </a:ln>
        </p:spPr>
      </p:pic>
    </p:spTree>
    <p:extLst>
      <p:ext uri="{BB962C8B-B14F-4D97-AF65-F5344CB8AC3E}">
        <p14:creationId xmlns:p14="http://schemas.microsoft.com/office/powerpoint/2010/main" val="377217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39842" y="429847"/>
            <a:ext cx="9271651" cy="1320800"/>
          </a:xfrm>
        </p:spPr>
        <p:txBody>
          <a:bodyPr>
            <a:normAutofit fontScale="90000"/>
          </a:bodyPr>
          <a:lstStyle/>
          <a:p>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a:t>
            </a:r>
            <a:r>
              <a:rPr lang="pl-PL" b="1" u="sng" dirty="0" smtClean="0"/>
              <a:t>nadpobudliwość – jak pomóc?</a:t>
            </a:r>
            <a:endParaRPr lang="pl-PL" dirty="0"/>
          </a:p>
        </p:txBody>
      </p:sp>
      <p:sp>
        <p:nvSpPr>
          <p:cNvPr id="3" name="Symbol zastępczy zawartości 2"/>
          <p:cNvSpPr>
            <a:spLocks noGrp="1"/>
          </p:cNvSpPr>
          <p:nvPr>
            <p:ph idx="1"/>
          </p:nvPr>
        </p:nvSpPr>
        <p:spPr>
          <a:xfrm>
            <a:off x="677333" y="2410681"/>
            <a:ext cx="8596668" cy="3372703"/>
          </a:xfrm>
        </p:spPr>
        <p:txBody>
          <a:bodyPr>
            <a:normAutofit/>
          </a:bodyPr>
          <a:lstStyle/>
          <a:p>
            <a:pPr marL="0" indent="0">
              <a:buNone/>
            </a:pPr>
            <a:r>
              <a:rPr lang="pl-PL" b="1" u="sng" dirty="0"/>
              <a:t>a) WSPÓŁPRACA  RODZICÓW, SZKOŁY I LEKARZA !!!!</a:t>
            </a:r>
            <a:endParaRPr lang="pl-PL" dirty="0"/>
          </a:p>
          <a:p>
            <a:pPr marL="0" indent="0">
              <a:buNone/>
            </a:pPr>
            <a:r>
              <a:rPr lang="pl-PL" dirty="0"/>
              <a:t>b) pomoc lekarska</a:t>
            </a:r>
          </a:p>
          <a:p>
            <a:pPr marL="0" indent="0">
              <a:buNone/>
            </a:pPr>
            <a:r>
              <a:rPr lang="pl-PL" dirty="0" smtClean="0"/>
              <a:t>- </a:t>
            </a:r>
            <a:r>
              <a:rPr lang="pl-PL" dirty="0"/>
              <a:t>leczenie farmakologiczne, leki pobudzające i antydepresyjne (trudna, ale czasami 	jedyne)</a:t>
            </a:r>
          </a:p>
          <a:p>
            <a:pPr marL="0" indent="0">
              <a:buNone/>
            </a:pPr>
            <a:r>
              <a:rPr lang="pl-PL" dirty="0" smtClean="0"/>
              <a:t>- </a:t>
            </a:r>
            <a:r>
              <a:rPr lang="pl-PL" dirty="0"/>
              <a:t>kontrola diety – wyłączenie czekolady, kawy i „sztucznych” cukrów  przy 	nadpobudliwości, odpowiednie ich dawkowanie przy braku koncentracji</a:t>
            </a:r>
          </a:p>
          <a:p>
            <a:pPr marL="0" indent="0">
              <a:buNone/>
            </a:pPr>
            <a:r>
              <a:rPr lang="pl-PL" dirty="0"/>
              <a:t>c) terapia behawioralna  - zostawmy to specjalistom…</a:t>
            </a:r>
          </a:p>
          <a:p>
            <a:pPr marL="0" indent="0">
              <a:buNone/>
            </a:pPr>
            <a:r>
              <a:rPr lang="pl-PL" dirty="0"/>
              <a:t>d) udogodnienia w domu i w klasie na </a:t>
            </a:r>
            <a:r>
              <a:rPr lang="pl-PL" dirty="0" smtClean="0"/>
              <a:t>zajęciach</a:t>
            </a:r>
            <a:endParaRPr lang="pl-PL" dirty="0"/>
          </a:p>
        </p:txBody>
      </p:sp>
    </p:spTree>
    <p:extLst>
      <p:ext uri="{BB962C8B-B14F-4D97-AF65-F5344CB8AC3E}">
        <p14:creationId xmlns:p14="http://schemas.microsoft.com/office/powerpoint/2010/main" val="3744822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7319" y="437661"/>
            <a:ext cx="9396697" cy="1320800"/>
          </a:xfrm>
        </p:spPr>
        <p:txBody>
          <a:bodyPr>
            <a:normAutofit fontScale="90000"/>
          </a:bodyPr>
          <a:lstStyle/>
          <a:p>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nadpobudliwość – jak pomóc?</a:t>
            </a:r>
            <a:endParaRPr lang="pl-PL" dirty="0"/>
          </a:p>
        </p:txBody>
      </p:sp>
      <p:sp>
        <p:nvSpPr>
          <p:cNvPr id="3" name="Symbol zastępczy zawartości 2"/>
          <p:cNvSpPr>
            <a:spLocks noGrp="1"/>
          </p:cNvSpPr>
          <p:nvPr>
            <p:ph idx="1"/>
          </p:nvPr>
        </p:nvSpPr>
        <p:spPr>
          <a:xfrm>
            <a:off x="677334" y="2160589"/>
            <a:ext cx="9076266" cy="4162057"/>
          </a:xfrm>
        </p:spPr>
        <p:txBody>
          <a:bodyPr>
            <a:normAutofit/>
          </a:bodyPr>
          <a:lstStyle/>
          <a:p>
            <a:pPr marL="0" indent="0">
              <a:buNone/>
            </a:pPr>
            <a:r>
              <a:rPr lang="pl-PL" i="1" u="sng" dirty="0" smtClean="0"/>
              <a:t>JAK POMÓC?</a:t>
            </a:r>
            <a:endParaRPr lang="pl-PL" dirty="0"/>
          </a:p>
          <a:p>
            <a:pPr marL="0" indent="0">
              <a:buNone/>
            </a:pPr>
            <a:r>
              <a:rPr lang="pl-PL" dirty="0" smtClean="0"/>
              <a:t>- </a:t>
            </a:r>
            <a:r>
              <a:rPr lang="pl-PL" dirty="0"/>
              <a:t>Dowiedzieć się samemu jak najwięcej o ADHD. </a:t>
            </a:r>
          </a:p>
          <a:p>
            <a:pPr marL="0" indent="0">
              <a:buNone/>
            </a:pPr>
            <a:r>
              <a:rPr lang="pl-PL" dirty="0" smtClean="0"/>
              <a:t>- </a:t>
            </a:r>
            <a:r>
              <a:rPr lang="pl-PL" dirty="0"/>
              <a:t>Przekonać dziecko, że nie może używać swojej choroby jako wymówki.</a:t>
            </a:r>
          </a:p>
          <a:p>
            <a:pPr marL="0" indent="0">
              <a:buNone/>
            </a:pPr>
            <a:r>
              <a:rPr lang="pl-PL" dirty="0" smtClean="0"/>
              <a:t>- </a:t>
            </a:r>
            <a:r>
              <a:rPr lang="pl-PL" dirty="0"/>
              <a:t>Stworzyć dziecku dogodne warunki do pracy:</a:t>
            </a:r>
          </a:p>
          <a:p>
            <a:pPr lvl="1"/>
            <a:r>
              <a:rPr lang="pl-PL" dirty="0"/>
              <a:t>posadzić blisko biurka, by inne elementy były za plecami</a:t>
            </a:r>
          </a:p>
          <a:p>
            <a:pPr lvl="1"/>
            <a:r>
              <a:rPr lang="pl-PL" dirty="0"/>
              <a:t>daleko od bodźców rozpraszających </a:t>
            </a:r>
          </a:p>
          <a:p>
            <a:pPr lvl="1"/>
            <a:r>
              <a:rPr lang="pl-PL" dirty="0"/>
              <a:t>wyznaczyć „kąt ciszy” </a:t>
            </a:r>
          </a:p>
          <a:p>
            <a:pPr lvl="1"/>
            <a:r>
              <a:rPr lang="pl-PL" dirty="0"/>
              <a:t>ustalić zasady, powiesić w klasie czytelny  regulamin </a:t>
            </a:r>
          </a:p>
          <a:p>
            <a:pPr lvl="1"/>
            <a:r>
              <a:rPr lang="pl-PL" dirty="0"/>
              <a:t>ustalać granice, bez przerwy, od razu, wprost</a:t>
            </a:r>
          </a:p>
          <a:p>
            <a:pPr lvl="1"/>
            <a:r>
              <a:rPr lang="pl-PL" dirty="0"/>
              <a:t>musi istnieć struktura narzucona z zewnątrz (w porozumieniu z uczniem)</a:t>
            </a:r>
          </a:p>
          <a:p>
            <a:endParaRPr lang="pl-PL" dirty="0"/>
          </a:p>
        </p:txBody>
      </p:sp>
    </p:spTree>
    <p:extLst>
      <p:ext uri="{BB962C8B-B14F-4D97-AF65-F5344CB8AC3E}">
        <p14:creationId xmlns:p14="http://schemas.microsoft.com/office/powerpoint/2010/main" val="568193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21026" y="351692"/>
            <a:ext cx="9256020" cy="1320800"/>
          </a:xfrm>
        </p:spPr>
        <p:txBody>
          <a:bodyPr>
            <a:normAutofit fontScale="90000"/>
          </a:bodyPr>
          <a:lstStyle/>
          <a:p>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nadpobudliwość – jak pomóc?</a:t>
            </a:r>
            <a:endParaRPr lang="pl-PL" dirty="0"/>
          </a:p>
        </p:txBody>
      </p:sp>
      <p:sp>
        <p:nvSpPr>
          <p:cNvPr id="3" name="Symbol zastępczy zawartości 2"/>
          <p:cNvSpPr>
            <a:spLocks noGrp="1"/>
          </p:cNvSpPr>
          <p:nvPr>
            <p:ph idx="1"/>
          </p:nvPr>
        </p:nvSpPr>
        <p:spPr/>
        <p:txBody>
          <a:bodyPr/>
          <a:lstStyle/>
          <a:p>
            <a:pPr marL="0" indent="0">
              <a:buNone/>
            </a:pPr>
            <a:r>
              <a:rPr lang="pl-PL" dirty="0" smtClean="0"/>
              <a:t>- </a:t>
            </a:r>
            <a:r>
              <a:rPr lang="pl-PL" dirty="0"/>
              <a:t>Pracować w sposób zrozumiały dla dziecka:</a:t>
            </a:r>
          </a:p>
          <a:p>
            <a:pPr lvl="1"/>
            <a:r>
              <a:rPr lang="pl-PL" dirty="0"/>
              <a:t>uprzedzać o tym co ma się robić, ogłaszać co ma się zamiar powiedzieć  </a:t>
            </a:r>
          </a:p>
          <a:p>
            <a:pPr lvl="1"/>
            <a:r>
              <a:rPr lang="pl-PL" dirty="0"/>
              <a:t>sygnał jako ostrzeżenie do skupienia</a:t>
            </a:r>
          </a:p>
          <a:p>
            <a:pPr lvl="1"/>
            <a:r>
              <a:rPr lang="pl-PL" dirty="0"/>
              <a:t>podzielić zadania na części, wydawać pojedyncze polecenia</a:t>
            </a:r>
          </a:p>
          <a:p>
            <a:pPr lvl="1"/>
            <a:r>
              <a:rPr lang="pl-PL" dirty="0"/>
              <a:t>jasne komunikaty werbalne</a:t>
            </a:r>
          </a:p>
          <a:p>
            <a:pPr lvl="1"/>
            <a:r>
              <a:rPr lang="pl-PL" dirty="0"/>
              <a:t>upewnić się, że uczeń wie co robi </a:t>
            </a:r>
          </a:p>
          <a:p>
            <a:pPr lvl="1"/>
            <a:r>
              <a:rPr lang="pl-PL" dirty="0"/>
              <a:t>częste informacje zwrotne</a:t>
            </a:r>
          </a:p>
          <a:p>
            <a:pPr lvl="1"/>
            <a:r>
              <a:rPr lang="pl-PL" dirty="0"/>
              <a:t>mało nowości, częściej powtarzać rzeczy znane</a:t>
            </a:r>
          </a:p>
          <a:p>
            <a:pPr lvl="1"/>
            <a:r>
              <a:rPr lang="pl-PL" dirty="0"/>
              <a:t>powtarzać, powtarzać, powtarzać…</a:t>
            </a:r>
          </a:p>
          <a:p>
            <a:pPr lvl="1"/>
            <a:r>
              <a:rPr lang="pl-PL" dirty="0"/>
              <a:t>„kosz na prace domowe”</a:t>
            </a:r>
          </a:p>
          <a:p>
            <a:endParaRPr lang="pl-PL" dirty="0"/>
          </a:p>
        </p:txBody>
      </p:sp>
    </p:spTree>
    <p:extLst>
      <p:ext uri="{BB962C8B-B14F-4D97-AF65-F5344CB8AC3E}">
        <p14:creationId xmlns:p14="http://schemas.microsoft.com/office/powerpoint/2010/main" val="17391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8119" y="312615"/>
            <a:ext cx="9295097" cy="1320800"/>
          </a:xfrm>
        </p:spPr>
        <p:txBody>
          <a:bodyPr>
            <a:normAutofit fontScale="90000"/>
          </a:bodyPr>
          <a:lstStyle/>
          <a:p>
            <a:r>
              <a:rPr lang="pl-PL" b="1" u="sng" dirty="0"/>
              <a:t>ADHD (</a:t>
            </a:r>
            <a:r>
              <a:rPr lang="pl-PL" b="1" u="sng" dirty="0" err="1"/>
              <a:t>Attention</a:t>
            </a:r>
            <a:r>
              <a:rPr lang="pl-PL" b="1" u="sng" dirty="0"/>
              <a:t> Deficyt </a:t>
            </a:r>
            <a:r>
              <a:rPr lang="pl-PL" b="1" u="sng" dirty="0" err="1"/>
              <a:t>Hyperactivity</a:t>
            </a:r>
            <a:r>
              <a:rPr lang="pl-PL" b="1" u="sng" dirty="0"/>
              <a:t> </a:t>
            </a:r>
            <a:r>
              <a:rPr lang="pl-PL" b="1" u="sng" dirty="0" err="1"/>
              <a:t>Disorder</a:t>
            </a:r>
            <a:r>
              <a:rPr lang="pl-PL" b="1" u="sng" dirty="0"/>
              <a:t>)  - deficyt uwagi, nieuporządkowana nadpobudliwość – jak pomóc?</a:t>
            </a:r>
            <a:endParaRPr lang="pl-PL" dirty="0"/>
          </a:p>
        </p:txBody>
      </p:sp>
      <p:sp>
        <p:nvSpPr>
          <p:cNvPr id="3" name="Symbol zastępczy zawartości 2"/>
          <p:cNvSpPr>
            <a:spLocks noGrp="1"/>
          </p:cNvSpPr>
          <p:nvPr>
            <p:ph idx="1"/>
          </p:nvPr>
        </p:nvSpPr>
        <p:spPr>
          <a:xfrm>
            <a:off x="677332" y="2214320"/>
            <a:ext cx="9292167" cy="4351580"/>
          </a:xfrm>
        </p:spPr>
        <p:txBody>
          <a:bodyPr>
            <a:normAutofit/>
          </a:bodyPr>
          <a:lstStyle/>
          <a:p>
            <a:pPr marL="0" indent="0">
              <a:buNone/>
            </a:pPr>
            <a:r>
              <a:rPr lang="pl-PL" dirty="0" smtClean="0"/>
              <a:t>Pomoce </a:t>
            </a:r>
            <a:r>
              <a:rPr lang="pl-PL" dirty="0"/>
              <a:t>dodatkowe:</a:t>
            </a:r>
          </a:p>
          <a:p>
            <a:pPr lvl="0"/>
            <a:r>
              <a:rPr lang="pl-PL" dirty="0"/>
              <a:t>skanalizować energię, np. wytarcie tablicy</a:t>
            </a:r>
          </a:p>
          <a:p>
            <a:pPr lvl="0"/>
            <a:r>
              <a:rPr lang="pl-PL" dirty="0"/>
              <a:t>spisy, notatki, plansze, tablice…</a:t>
            </a:r>
          </a:p>
          <a:p>
            <a:pPr lvl="0"/>
            <a:r>
              <a:rPr lang="pl-PL" dirty="0"/>
              <a:t>zauważać każdy sukces dziecka, podkreślać go</a:t>
            </a:r>
          </a:p>
          <a:p>
            <a:pPr lvl="0"/>
            <a:r>
              <a:rPr lang="pl-PL" dirty="0"/>
              <a:t>doceniać błyskotliwość</a:t>
            </a:r>
          </a:p>
          <a:p>
            <a:pPr lvl="0"/>
            <a:r>
              <a:rPr lang="pl-PL" dirty="0"/>
              <a:t>w pracy domowej doceniać jakość nie ilość</a:t>
            </a:r>
          </a:p>
          <a:p>
            <a:pPr lvl="0"/>
            <a:r>
              <a:rPr lang="pl-PL" dirty="0"/>
              <a:t>system nagród, punktów dla młodszych dzieci</a:t>
            </a:r>
          </a:p>
          <a:p>
            <a:pPr lvl="0"/>
            <a:r>
              <a:rPr lang="pl-PL" dirty="0"/>
              <a:t>korespondencja, współpraca dom – </a:t>
            </a:r>
            <a:r>
              <a:rPr lang="pl-PL" dirty="0" smtClean="0"/>
              <a:t>szkoła…</a:t>
            </a:r>
          </a:p>
          <a:p>
            <a:r>
              <a:rPr lang="pl-PL" dirty="0"/>
              <a:t>– cichy głos, delikatne zapachy, stały, przewidywalny ruch, spokojne kolory, naturalne światło, stała temperatura, minimalny hałas w tle, przewidywalny plan dnia, zajęć, itp</a:t>
            </a:r>
            <a:r>
              <a:rPr lang="pl-PL" dirty="0" smtClean="0"/>
              <a:t>.</a:t>
            </a:r>
            <a:endParaRPr lang="pl-PL" dirty="0"/>
          </a:p>
        </p:txBody>
      </p:sp>
    </p:spTree>
    <p:extLst>
      <p:ext uri="{BB962C8B-B14F-4D97-AF65-F5344CB8AC3E}">
        <p14:creationId xmlns:p14="http://schemas.microsoft.com/office/powerpoint/2010/main" val="273697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3201" y="361350"/>
            <a:ext cx="10515600" cy="1325563"/>
          </a:xfrm>
        </p:spPr>
        <p:txBody>
          <a:bodyPr/>
          <a:lstStyle/>
          <a:p>
            <a:pPr algn="ctr"/>
            <a:r>
              <a:rPr lang="pl-PL" b="1" dirty="0" smtClean="0">
                <a:solidFill>
                  <a:schemeClr val="accent1">
                    <a:lumMod val="75000"/>
                  </a:schemeClr>
                </a:solidFill>
              </a:rPr>
              <a:t>KONKRETNIE, co można zrobić???</a:t>
            </a:r>
            <a:endParaRPr lang="pl-PL" dirty="0"/>
          </a:p>
        </p:txBody>
      </p:sp>
      <p:pic>
        <p:nvPicPr>
          <p:cNvPr id="4" name="Symbol zastępczy zawartości 3"/>
          <p:cNvPicPr>
            <a:picLocks noGrp="1" noChangeAspect="1"/>
          </p:cNvPicPr>
          <p:nvPr>
            <p:ph idx="1"/>
          </p:nvPr>
        </p:nvPicPr>
        <p:blipFill>
          <a:blip r:embed="rId2"/>
          <a:stretch>
            <a:fillRect/>
          </a:stretch>
        </p:blipFill>
        <p:spPr>
          <a:xfrm>
            <a:off x="2425701" y="1245879"/>
            <a:ext cx="6453482" cy="5345634"/>
          </a:xfrm>
          <a:prstGeom prst="rect">
            <a:avLst/>
          </a:prstGeom>
        </p:spPr>
      </p:pic>
    </p:spTree>
    <p:extLst>
      <p:ext uri="{BB962C8B-B14F-4D97-AF65-F5344CB8AC3E}">
        <p14:creationId xmlns:p14="http://schemas.microsoft.com/office/powerpoint/2010/main" val="360327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12513" y="414215"/>
            <a:ext cx="8596668" cy="1320800"/>
          </a:xfrm>
        </p:spPr>
        <p:txBody>
          <a:bodyPr/>
          <a:lstStyle/>
          <a:p>
            <a:r>
              <a:rPr lang="pl-PL" dirty="0"/>
              <a:t>SPEKTRUM </a:t>
            </a:r>
            <a:r>
              <a:rPr lang="pl-PL" dirty="0" smtClean="0"/>
              <a:t>AUTYZMU  (ASD)</a:t>
            </a:r>
            <a:br>
              <a:rPr lang="pl-PL" dirty="0" smtClean="0"/>
            </a:br>
            <a:r>
              <a:rPr lang="pl-PL" i="1" dirty="0" err="1" smtClean="0"/>
              <a:t>Autism</a:t>
            </a:r>
            <a:r>
              <a:rPr lang="pl-PL" i="1" dirty="0" smtClean="0"/>
              <a:t> Spectrum </a:t>
            </a:r>
            <a:r>
              <a:rPr lang="pl-PL" i="1" dirty="0" err="1" smtClean="0"/>
              <a:t>Disorder</a:t>
            </a:r>
            <a:endParaRPr lang="pl-PL" dirty="0"/>
          </a:p>
        </p:txBody>
      </p:sp>
      <p:pic>
        <p:nvPicPr>
          <p:cNvPr id="3" name="Obraz 2"/>
          <p:cNvPicPr>
            <a:picLocks noChangeAspect="1"/>
          </p:cNvPicPr>
          <p:nvPr/>
        </p:nvPicPr>
        <p:blipFill>
          <a:blip r:embed="rId2"/>
          <a:stretch>
            <a:fillRect/>
          </a:stretch>
        </p:blipFill>
        <p:spPr>
          <a:xfrm>
            <a:off x="1152769" y="1844510"/>
            <a:ext cx="2737440" cy="3536477"/>
          </a:xfrm>
          <a:prstGeom prst="rect">
            <a:avLst/>
          </a:prstGeom>
        </p:spPr>
      </p:pic>
      <p:sp>
        <p:nvSpPr>
          <p:cNvPr id="6" name="pole tekstowe 5"/>
          <p:cNvSpPr txBox="1"/>
          <p:nvPr/>
        </p:nvSpPr>
        <p:spPr>
          <a:xfrm>
            <a:off x="1152769" y="5617363"/>
            <a:ext cx="3133969" cy="646331"/>
          </a:xfrm>
          <a:prstGeom prst="rect">
            <a:avLst/>
          </a:prstGeom>
          <a:noFill/>
        </p:spPr>
        <p:txBody>
          <a:bodyPr wrap="square" rtlCol="0">
            <a:spAutoFit/>
          </a:bodyPr>
          <a:lstStyle/>
          <a:p>
            <a:r>
              <a:rPr lang="pl-PL" dirty="0" smtClean="0"/>
              <a:t>WIKTOR - „DZIKI CHŁOPIEC” </a:t>
            </a:r>
          </a:p>
          <a:p>
            <a:r>
              <a:rPr lang="pl-PL" dirty="0" smtClean="0"/>
              <a:t>Z AVEYRON</a:t>
            </a:r>
            <a:endParaRPr lang="pl-PL" dirty="0"/>
          </a:p>
        </p:txBody>
      </p:sp>
      <p:sp>
        <p:nvSpPr>
          <p:cNvPr id="7" name="pole tekstowe 6"/>
          <p:cNvSpPr txBox="1"/>
          <p:nvPr/>
        </p:nvSpPr>
        <p:spPr>
          <a:xfrm>
            <a:off x="5277825" y="2125784"/>
            <a:ext cx="6314831" cy="2831544"/>
          </a:xfrm>
          <a:prstGeom prst="rect">
            <a:avLst/>
          </a:prstGeom>
          <a:noFill/>
        </p:spPr>
        <p:txBody>
          <a:bodyPr wrap="square" rtlCol="0">
            <a:spAutoFit/>
          </a:bodyPr>
          <a:lstStyle/>
          <a:p>
            <a:r>
              <a:rPr lang="pl-PL" sz="3200" dirty="0" smtClean="0">
                <a:solidFill>
                  <a:srgbClr val="FF0000"/>
                </a:solidFill>
              </a:rPr>
              <a:t>AUTISMUS</a:t>
            </a:r>
            <a:r>
              <a:rPr lang="pl-PL" sz="3200" dirty="0" smtClean="0"/>
              <a:t> – </a:t>
            </a:r>
            <a:r>
              <a:rPr lang="pl-PL" sz="3200" dirty="0" err="1" smtClean="0"/>
              <a:t>autos</a:t>
            </a:r>
            <a:r>
              <a:rPr lang="pl-PL" sz="3200" dirty="0" smtClean="0"/>
              <a:t> (sam) + </a:t>
            </a:r>
            <a:r>
              <a:rPr lang="pl-PL" sz="3200" dirty="0" err="1" smtClean="0"/>
              <a:t>ismos</a:t>
            </a:r>
            <a:r>
              <a:rPr lang="pl-PL" sz="3200" dirty="0" smtClean="0"/>
              <a:t> (działanie)</a:t>
            </a:r>
          </a:p>
          <a:p>
            <a:endParaRPr lang="pl-PL" sz="3200" dirty="0" smtClean="0"/>
          </a:p>
          <a:p>
            <a:r>
              <a:rPr lang="pl-PL" sz="3200" dirty="0" smtClean="0"/>
              <a:t>  </a:t>
            </a:r>
            <a:r>
              <a:rPr lang="pl-PL" sz="3200" dirty="0" err="1" smtClean="0"/>
              <a:t>Eugen</a:t>
            </a:r>
            <a:r>
              <a:rPr lang="pl-PL" sz="3200" dirty="0" smtClean="0"/>
              <a:t> </a:t>
            </a:r>
            <a:r>
              <a:rPr lang="pl-PL" sz="3200" dirty="0" err="1" smtClean="0"/>
              <a:t>Bleuler</a:t>
            </a:r>
            <a:endParaRPr lang="pl-PL" sz="3200" dirty="0" smtClean="0"/>
          </a:p>
          <a:p>
            <a:endParaRPr lang="pl-PL" dirty="0"/>
          </a:p>
          <a:p>
            <a:r>
              <a:rPr lang="pl-PL" sz="3200" dirty="0" smtClean="0"/>
              <a:t>   1911 rok</a:t>
            </a:r>
            <a:endParaRPr lang="pl-PL" sz="3200" dirty="0"/>
          </a:p>
        </p:txBody>
      </p:sp>
      <p:pic>
        <p:nvPicPr>
          <p:cNvPr id="8" name="Obraz 7"/>
          <p:cNvPicPr>
            <a:picLocks noChangeAspect="1"/>
          </p:cNvPicPr>
          <p:nvPr/>
        </p:nvPicPr>
        <p:blipFill>
          <a:blip r:embed="rId3"/>
          <a:stretch>
            <a:fillRect/>
          </a:stretch>
        </p:blipFill>
        <p:spPr>
          <a:xfrm>
            <a:off x="8848508" y="3152234"/>
            <a:ext cx="2321346" cy="1638597"/>
          </a:xfrm>
          <a:prstGeom prst="rect">
            <a:avLst/>
          </a:prstGeom>
        </p:spPr>
      </p:pic>
      <p:sp>
        <p:nvSpPr>
          <p:cNvPr id="9" name="pole tekstowe 8"/>
          <p:cNvSpPr txBox="1"/>
          <p:nvPr/>
        </p:nvSpPr>
        <p:spPr>
          <a:xfrm>
            <a:off x="7189869" y="5348097"/>
            <a:ext cx="3979985" cy="369332"/>
          </a:xfrm>
          <a:prstGeom prst="rect">
            <a:avLst/>
          </a:prstGeom>
          <a:noFill/>
        </p:spPr>
        <p:txBody>
          <a:bodyPr wrap="square" rtlCol="0">
            <a:spAutoFit/>
          </a:bodyPr>
          <a:lstStyle/>
          <a:p>
            <a:r>
              <a:rPr lang="pl-PL" dirty="0" smtClean="0"/>
              <a:t>Opis schizofrenii dziecięcej…</a:t>
            </a:r>
            <a:endParaRPr lang="pl-PL" dirty="0"/>
          </a:p>
        </p:txBody>
      </p:sp>
    </p:spTree>
    <p:extLst>
      <p:ext uri="{BB962C8B-B14F-4D97-AF65-F5344CB8AC3E}">
        <p14:creationId xmlns:p14="http://schemas.microsoft.com/office/powerpoint/2010/main" val="173837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812800"/>
          </a:xfrm>
        </p:spPr>
        <p:txBody>
          <a:bodyPr/>
          <a:lstStyle/>
          <a:p>
            <a:r>
              <a:rPr lang="pl-PL" dirty="0" smtClean="0"/>
              <a:t>SPEKTRUM AUTYZMU (od 2013 roku)</a:t>
            </a:r>
            <a:endParaRPr lang="pl-PL" dirty="0"/>
          </a:p>
        </p:txBody>
      </p:sp>
      <p:sp>
        <p:nvSpPr>
          <p:cNvPr id="3" name="Symbol zastępczy zawartości 2"/>
          <p:cNvSpPr>
            <a:spLocks noGrp="1"/>
          </p:cNvSpPr>
          <p:nvPr>
            <p:ph idx="1"/>
          </p:nvPr>
        </p:nvSpPr>
        <p:spPr>
          <a:xfrm>
            <a:off x="599179" y="1676035"/>
            <a:ext cx="10037559" cy="3880773"/>
          </a:xfrm>
        </p:spPr>
        <p:txBody>
          <a:bodyPr>
            <a:noAutofit/>
          </a:bodyPr>
          <a:lstStyle/>
          <a:p>
            <a:r>
              <a:rPr lang="pl-PL" sz="2000" dirty="0" smtClean="0"/>
              <a:t>„Autyzm wczesnodziecięcy” – 1943 rok, Leo </a:t>
            </a:r>
            <a:r>
              <a:rPr lang="pl-PL" sz="2000" dirty="0" err="1" smtClean="0"/>
              <a:t>Kanner</a:t>
            </a:r>
            <a:r>
              <a:rPr lang="pl-PL" sz="2000" dirty="0" smtClean="0"/>
              <a:t> (USA):</a:t>
            </a:r>
          </a:p>
          <a:p>
            <a:pPr marL="0" indent="0">
              <a:buNone/>
            </a:pPr>
            <a:r>
              <a:rPr lang="pl-PL" sz="2000" b="1" dirty="0" smtClean="0"/>
              <a:t>Niezdolność do wchodzenia w normalny sposób w relacje z ludźmi </a:t>
            </a:r>
            <a:br>
              <a:rPr lang="pl-PL" sz="2000" b="1" dirty="0" smtClean="0"/>
            </a:br>
            <a:r>
              <a:rPr lang="pl-PL" sz="2000" b="1" dirty="0" smtClean="0"/>
              <a:t>i sytuacjami”. „Skrajne wycofanie, które sprawiają, że kiedy tylko to jest możliwe, wszystko co pochodzi z zewnątrz jest pomijane, ignorowane, odrzucane”.</a:t>
            </a:r>
          </a:p>
          <a:p>
            <a:pPr marL="0" indent="0">
              <a:buNone/>
            </a:pPr>
            <a:endParaRPr lang="pl-PL" sz="2000" b="1" dirty="0" smtClean="0"/>
          </a:p>
          <a:p>
            <a:r>
              <a:rPr lang="pl-PL" sz="2000" dirty="0" smtClean="0"/>
              <a:t>Objawy po 1 roku życia, pełny rozwój objawów do 3 roku życia.</a:t>
            </a:r>
          </a:p>
          <a:p>
            <a:pPr marL="0" indent="0">
              <a:buNone/>
            </a:pPr>
            <a:endParaRPr lang="pl-PL" sz="2000" dirty="0" smtClean="0"/>
          </a:p>
          <a:p>
            <a:r>
              <a:rPr lang="pl-PL" sz="2000" dirty="0" smtClean="0"/>
              <a:t>OBJAWY:</a:t>
            </a:r>
          </a:p>
          <a:p>
            <a:pPr marL="0" indent="0">
              <a:buNone/>
            </a:pPr>
            <a:r>
              <a:rPr lang="pl-PL" sz="2000" dirty="0" smtClean="0"/>
              <a:t>Wyraźne wycofanie, pragnienie zachowania niezmienności, brak mowy lub jej specyficzne zaburzenia, dysharmonia rozwoju poznawczego, stereotypy. </a:t>
            </a:r>
          </a:p>
          <a:p>
            <a:pPr marL="0" indent="0">
              <a:buNone/>
            </a:pPr>
            <a:r>
              <a:rPr lang="pl-PL" sz="2000" dirty="0" smtClean="0"/>
              <a:t>                                   </a:t>
            </a:r>
            <a:r>
              <a:rPr lang="pl-PL" sz="2000" dirty="0" smtClean="0">
                <a:solidFill>
                  <a:srgbClr val="00B050"/>
                </a:solidFill>
              </a:rPr>
              <a:t>ZABURZENIE SPOŁECZNE I EMOCJONALNE</a:t>
            </a:r>
            <a:endParaRPr lang="pl-PL" sz="2000" dirty="0">
              <a:solidFill>
                <a:srgbClr val="00B050"/>
              </a:solidFill>
            </a:endParaRPr>
          </a:p>
        </p:txBody>
      </p:sp>
      <p:pic>
        <p:nvPicPr>
          <p:cNvPr id="4" name="Obraz 3"/>
          <p:cNvPicPr>
            <a:picLocks noChangeAspect="1"/>
          </p:cNvPicPr>
          <p:nvPr/>
        </p:nvPicPr>
        <p:blipFill>
          <a:blip r:embed="rId2"/>
          <a:stretch>
            <a:fillRect/>
          </a:stretch>
        </p:blipFill>
        <p:spPr>
          <a:xfrm>
            <a:off x="8666773" y="850900"/>
            <a:ext cx="2095500" cy="1143000"/>
          </a:xfrm>
          <a:prstGeom prst="rect">
            <a:avLst/>
          </a:prstGeom>
        </p:spPr>
      </p:pic>
    </p:spTree>
    <p:extLst>
      <p:ext uri="{BB962C8B-B14F-4D97-AF65-F5344CB8AC3E}">
        <p14:creationId xmlns:p14="http://schemas.microsoft.com/office/powerpoint/2010/main" val="330758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4565" y="526196"/>
            <a:ext cx="8596668" cy="750277"/>
          </a:xfrm>
        </p:spPr>
        <p:txBody>
          <a:bodyPr/>
          <a:lstStyle/>
          <a:p>
            <a:r>
              <a:rPr lang="pl-PL" dirty="0"/>
              <a:t>SPEKTRUM AUTYZMU</a:t>
            </a:r>
          </a:p>
        </p:txBody>
      </p:sp>
      <p:sp>
        <p:nvSpPr>
          <p:cNvPr id="3" name="Symbol zastępczy zawartości 2"/>
          <p:cNvSpPr>
            <a:spLocks noGrp="1"/>
          </p:cNvSpPr>
          <p:nvPr>
            <p:ph idx="1"/>
          </p:nvPr>
        </p:nvSpPr>
        <p:spPr>
          <a:xfrm>
            <a:off x="560103" y="1472834"/>
            <a:ext cx="8596668" cy="3880773"/>
          </a:xfrm>
        </p:spPr>
        <p:txBody>
          <a:bodyPr>
            <a:noAutofit/>
          </a:bodyPr>
          <a:lstStyle/>
          <a:p>
            <a:r>
              <a:rPr lang="pl-PL" sz="2400" dirty="0" smtClean="0"/>
              <a:t>„Psychopatia autystyczna” – Hans Asperger 1944 rok (Austria):</a:t>
            </a:r>
          </a:p>
          <a:p>
            <a:pPr marL="0" indent="0">
              <a:buNone/>
            </a:pPr>
            <a:r>
              <a:rPr lang="pl-PL" sz="2400" dirty="0" smtClean="0">
                <a:solidFill>
                  <a:srgbClr val="00B050"/>
                </a:solidFill>
              </a:rPr>
              <a:t>ZABURZENIE KOMUNIKACJI U DZIECI</a:t>
            </a:r>
          </a:p>
          <a:p>
            <a:pPr marL="0" indent="0">
              <a:buNone/>
            </a:pPr>
            <a:r>
              <a:rPr lang="pl-PL" sz="2400" dirty="0" smtClean="0"/>
              <a:t>Trudności w integracji społecznej, tendencja do izolowania się, stereotypowe zachowania, opór wobec zmian, nieudolność komunikacji, szczególne zainteresowania, niezwykłe umiejętności, zaburzona komunikacja niewerbalna (gesty, postawa ciała, prozodia, kontakt wzrokowy, mimika), brak poczucia humoru, pedanteria, dosłowność…</a:t>
            </a:r>
          </a:p>
          <a:p>
            <a:pPr marL="0" indent="0">
              <a:buNone/>
            </a:pPr>
            <a:endParaRPr lang="pl-PL" sz="2400" dirty="0" smtClean="0"/>
          </a:p>
          <a:p>
            <a:r>
              <a:rPr lang="pl-PL" sz="2400" dirty="0" smtClean="0"/>
              <a:t>Zespół Aspergera  (ZA) w ICD-10 w 1993 roku, a w DSM IV w 1994.</a:t>
            </a:r>
            <a:endParaRPr lang="pl-PL" sz="2400" dirty="0"/>
          </a:p>
        </p:txBody>
      </p:sp>
      <p:pic>
        <p:nvPicPr>
          <p:cNvPr id="4" name="Obraz 3"/>
          <p:cNvPicPr>
            <a:picLocks noChangeAspect="1"/>
          </p:cNvPicPr>
          <p:nvPr/>
        </p:nvPicPr>
        <p:blipFill>
          <a:blip r:embed="rId2"/>
          <a:stretch>
            <a:fillRect/>
          </a:stretch>
        </p:blipFill>
        <p:spPr>
          <a:xfrm>
            <a:off x="8047648" y="329835"/>
            <a:ext cx="3333750" cy="1143000"/>
          </a:xfrm>
          <a:prstGeom prst="rect">
            <a:avLst/>
          </a:prstGeom>
        </p:spPr>
      </p:pic>
    </p:spTree>
    <p:extLst>
      <p:ext uri="{BB962C8B-B14F-4D97-AF65-F5344CB8AC3E}">
        <p14:creationId xmlns:p14="http://schemas.microsoft.com/office/powerpoint/2010/main" val="369691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00780" y="492370"/>
            <a:ext cx="8596668" cy="734646"/>
          </a:xfrm>
        </p:spPr>
        <p:txBody>
          <a:bodyPr/>
          <a:lstStyle/>
          <a:p>
            <a:r>
              <a:rPr lang="pl-PL" dirty="0"/>
              <a:t>SPEKTRUM </a:t>
            </a:r>
            <a:r>
              <a:rPr lang="pl-PL" dirty="0" smtClean="0"/>
              <a:t>AUTYZMU  </a:t>
            </a:r>
            <a:endParaRPr lang="pl-PL" dirty="0"/>
          </a:p>
        </p:txBody>
      </p:sp>
      <p:sp>
        <p:nvSpPr>
          <p:cNvPr id="3" name="Symbol zastępczy zawartości 2"/>
          <p:cNvSpPr>
            <a:spLocks noGrp="1"/>
          </p:cNvSpPr>
          <p:nvPr>
            <p:ph idx="1"/>
          </p:nvPr>
        </p:nvSpPr>
        <p:spPr>
          <a:xfrm>
            <a:off x="298382" y="1472665"/>
            <a:ext cx="11354355" cy="4568698"/>
          </a:xfrm>
        </p:spPr>
        <p:txBody>
          <a:bodyPr>
            <a:normAutofit fontScale="92500" lnSpcReduction="20000"/>
          </a:bodyPr>
          <a:lstStyle/>
          <a:p>
            <a:r>
              <a:rPr lang="pl-PL" dirty="0" smtClean="0"/>
              <a:t>Dzisiaj mówimy: </a:t>
            </a:r>
            <a:r>
              <a:rPr lang="pl-PL" b="1" dirty="0" smtClean="0"/>
              <a:t>SPEKTRUM AUTYZMU </a:t>
            </a:r>
            <a:r>
              <a:rPr lang="pl-PL" dirty="0" smtClean="0"/>
              <a:t>-  autyzm dziecięcy, autyzm atypowy, zespół Aspergera, zespół </a:t>
            </a:r>
            <a:r>
              <a:rPr lang="pl-PL" dirty="0" err="1" smtClean="0"/>
              <a:t>Retta</a:t>
            </a:r>
            <a:r>
              <a:rPr lang="pl-PL" dirty="0" smtClean="0"/>
              <a:t>, zaburzenia dezintegracyjne, całościowe zaburzenie rozwoju.</a:t>
            </a:r>
            <a:endParaRPr lang="pl-PL" dirty="0"/>
          </a:p>
          <a:p>
            <a:pPr marL="0" indent="0">
              <a:buNone/>
            </a:pPr>
            <a:endParaRPr lang="pl-PL" dirty="0" smtClean="0"/>
          </a:p>
          <a:p>
            <a:pPr marL="0" indent="0">
              <a:buNone/>
            </a:pPr>
            <a:r>
              <a:rPr lang="pl-PL" b="1" dirty="0" smtClean="0"/>
              <a:t>TRIADA OBJAWOWA ZABURZEŃ (</a:t>
            </a:r>
            <a:r>
              <a:rPr lang="pl-PL" dirty="0" smtClean="0"/>
              <a:t>lata </a:t>
            </a:r>
            <a:r>
              <a:rPr lang="pl-PL" dirty="0"/>
              <a:t>70. XX wieku dr </a:t>
            </a:r>
            <a:r>
              <a:rPr lang="pl-PL" dirty="0" err="1"/>
              <a:t>Lorna</a:t>
            </a:r>
            <a:r>
              <a:rPr lang="pl-PL" dirty="0"/>
              <a:t> </a:t>
            </a:r>
            <a:r>
              <a:rPr lang="pl-PL" dirty="0" err="1"/>
              <a:t>Wing</a:t>
            </a:r>
            <a:r>
              <a:rPr lang="pl-PL" dirty="0"/>
              <a:t> wraz z dr </a:t>
            </a:r>
            <a:r>
              <a:rPr lang="pl-PL" dirty="0" err="1"/>
              <a:t>Judith</a:t>
            </a:r>
            <a:r>
              <a:rPr lang="pl-PL" dirty="0"/>
              <a:t> </a:t>
            </a:r>
            <a:r>
              <a:rPr lang="pl-PL" dirty="0" smtClean="0"/>
              <a:t>Gould):</a:t>
            </a:r>
          </a:p>
          <a:p>
            <a:r>
              <a:rPr lang="pl-PL" dirty="0"/>
              <a:t>Nieustępujące trudności/nieprawidłowości w </a:t>
            </a:r>
            <a:r>
              <a:rPr lang="pl-PL" b="1" dirty="0"/>
              <a:t>komunikacji społecznej </a:t>
            </a:r>
            <a:r>
              <a:rPr lang="pl-PL" dirty="0"/>
              <a:t>i w zakresie </a:t>
            </a:r>
            <a:r>
              <a:rPr lang="pl-PL" b="1" dirty="0"/>
              <a:t>interakcji społecznych</a:t>
            </a:r>
            <a:r>
              <a:rPr lang="pl-PL" dirty="0"/>
              <a:t> w wielu kontekstach (deficyty wzajemności, komunikacji niewerbalnej, rozumienia relacji, itp</a:t>
            </a:r>
            <a:r>
              <a:rPr lang="pl-PL" dirty="0" smtClean="0"/>
              <a:t>.), deficyty </a:t>
            </a:r>
            <a:r>
              <a:rPr lang="pl-PL" dirty="0"/>
              <a:t>i dysfunkcje w komunikacji – zarówno werbalnej, jak i niewerbalnej</a:t>
            </a:r>
          </a:p>
          <a:p>
            <a:r>
              <a:rPr lang="pl-PL" dirty="0" smtClean="0"/>
              <a:t>Zaburzenia reakcji na </a:t>
            </a:r>
            <a:r>
              <a:rPr lang="pl-PL" b="1" dirty="0" smtClean="0"/>
              <a:t>bodźce czuciowe </a:t>
            </a:r>
            <a:r>
              <a:rPr lang="pl-PL" dirty="0" smtClean="0"/>
              <a:t>– wzmożone lub osłabione</a:t>
            </a:r>
            <a:endParaRPr lang="pl-PL" dirty="0"/>
          </a:p>
          <a:p>
            <a:r>
              <a:rPr lang="pl-PL" dirty="0"/>
              <a:t>Ograniczone, powtarzające się </a:t>
            </a:r>
            <a:r>
              <a:rPr lang="pl-PL" b="1" dirty="0"/>
              <a:t>wzorce zachowań, zainteresowań lub czynności </a:t>
            </a:r>
            <a:r>
              <a:rPr lang="pl-PL" dirty="0"/>
              <a:t>(manieryzmy ruchowe, potrzeba niezmienności, rutyny, przywiązanie do nietypowych przedmiotów, echolalia, itp</a:t>
            </a:r>
            <a:r>
              <a:rPr lang="pl-PL" dirty="0" smtClean="0"/>
              <a:t>...)</a:t>
            </a:r>
            <a:endParaRPr lang="pl-PL" dirty="0"/>
          </a:p>
          <a:p>
            <a:pPr marL="0" indent="0">
              <a:buNone/>
            </a:pPr>
            <a:endParaRPr lang="pl-PL" dirty="0" smtClean="0"/>
          </a:p>
          <a:p>
            <a:pPr marL="0" indent="0">
              <a:buNone/>
            </a:pPr>
            <a:r>
              <a:rPr lang="pl-PL" dirty="0" smtClean="0"/>
              <a:t>Początek objawów </a:t>
            </a:r>
            <a:r>
              <a:rPr lang="pl-PL" b="1" dirty="0" smtClean="0"/>
              <a:t>we wczesnym okresie rozwoju</a:t>
            </a:r>
            <a:r>
              <a:rPr lang="pl-PL" dirty="0" smtClean="0"/>
              <a:t>, pełne ujawnienie się z czasem.</a:t>
            </a:r>
          </a:p>
          <a:p>
            <a:pPr marL="0" indent="0">
              <a:buNone/>
            </a:pPr>
            <a:endParaRPr lang="pl-PL" dirty="0"/>
          </a:p>
          <a:p>
            <a:pPr marL="0" indent="0">
              <a:buNone/>
            </a:pPr>
            <a:r>
              <a:rPr lang="pl-PL" dirty="0" smtClean="0"/>
              <a:t>Objawy powodują znaczne kliniczne upośledzenie funkcjonowania w sferze społecznej, zawodowej i innych. Występowanie objawów nie może być inaczej wytłumaczone…</a:t>
            </a:r>
            <a:endParaRPr lang="pl-PL" dirty="0"/>
          </a:p>
        </p:txBody>
      </p:sp>
    </p:spTree>
    <p:extLst>
      <p:ext uri="{BB962C8B-B14F-4D97-AF65-F5344CB8AC3E}">
        <p14:creationId xmlns:p14="http://schemas.microsoft.com/office/powerpoint/2010/main" val="994626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SPEKTRUM </a:t>
            </a:r>
            <a:r>
              <a:rPr lang="pl-PL" dirty="0" smtClean="0"/>
              <a:t>AUTYZMU - Autyzm dziecięcy (</a:t>
            </a:r>
            <a:r>
              <a:rPr lang="pl-PL" dirty="0" err="1" smtClean="0"/>
              <a:t>kanerowski</a:t>
            </a:r>
            <a:r>
              <a:rPr lang="pl-PL" dirty="0" smtClean="0"/>
              <a:t>)</a:t>
            </a:r>
            <a:endParaRPr lang="pl-PL" dirty="0"/>
          </a:p>
        </p:txBody>
      </p:sp>
      <p:sp>
        <p:nvSpPr>
          <p:cNvPr id="3" name="Symbol zastępczy zawartości 2"/>
          <p:cNvSpPr>
            <a:spLocks noGrp="1"/>
          </p:cNvSpPr>
          <p:nvPr>
            <p:ph idx="1"/>
          </p:nvPr>
        </p:nvSpPr>
        <p:spPr/>
        <p:txBody>
          <a:bodyPr/>
          <a:lstStyle/>
          <a:p>
            <a:r>
              <a:rPr lang="pl-PL" dirty="0" smtClean="0"/>
              <a:t>Wczesne objawy:</a:t>
            </a:r>
          </a:p>
          <a:p>
            <a:pPr marL="0" indent="0">
              <a:buNone/>
            </a:pPr>
            <a:r>
              <a:rPr lang="pl-PL" sz="2000" dirty="0" smtClean="0"/>
              <a:t>Brak uśmiechu społecznego (6-8 miesiąc życia)</a:t>
            </a:r>
          </a:p>
          <a:p>
            <a:pPr marL="0" indent="0">
              <a:buNone/>
            </a:pPr>
            <a:r>
              <a:rPr lang="pl-PL" sz="2000" dirty="0" smtClean="0"/>
              <a:t>Brak wspólnie podzielanej uwagi (9-15 miesiąc życia)</a:t>
            </a:r>
          </a:p>
          <a:p>
            <a:pPr marL="0" indent="0">
              <a:buNone/>
            </a:pPr>
            <a:r>
              <a:rPr lang="pl-PL" sz="2000" dirty="0" smtClean="0"/>
              <a:t>Brak wskazywania </a:t>
            </a:r>
            <a:r>
              <a:rPr lang="pl-PL" sz="2000" dirty="0" err="1" smtClean="0"/>
              <a:t>protodeklaratywnego</a:t>
            </a:r>
            <a:r>
              <a:rPr lang="pl-PL" sz="2000" dirty="0" smtClean="0"/>
              <a:t> (10-12 miesiąc życia)</a:t>
            </a:r>
          </a:p>
          <a:p>
            <a:pPr marL="0" indent="0">
              <a:buNone/>
            </a:pPr>
            <a:r>
              <a:rPr lang="pl-PL" sz="2000" dirty="0" smtClean="0"/>
              <a:t>Niechęć kontaktu fizycznego</a:t>
            </a:r>
          </a:p>
          <a:p>
            <a:pPr marL="0" indent="0">
              <a:buNone/>
            </a:pPr>
            <a:r>
              <a:rPr lang="pl-PL" sz="2000" dirty="0" smtClean="0"/>
              <a:t>Unikanie kontaktu wzrokowego</a:t>
            </a:r>
          </a:p>
          <a:p>
            <a:pPr marL="0" indent="0">
              <a:buNone/>
            </a:pPr>
            <a:r>
              <a:rPr lang="pl-PL" sz="2000" dirty="0" smtClean="0"/>
              <a:t>Zaburzenia rozwoju mowy</a:t>
            </a:r>
          </a:p>
          <a:p>
            <a:pPr marL="0" indent="0">
              <a:buNone/>
            </a:pPr>
            <a:r>
              <a:rPr lang="pl-PL" sz="2000" dirty="0" smtClean="0"/>
              <a:t>Opór przed jakąkolwiek zmianą</a:t>
            </a:r>
          </a:p>
          <a:p>
            <a:endParaRPr lang="pl-PL" dirty="0"/>
          </a:p>
        </p:txBody>
      </p:sp>
    </p:spTree>
    <p:extLst>
      <p:ext uri="{BB962C8B-B14F-4D97-AF65-F5344CB8AC3E}">
        <p14:creationId xmlns:p14="http://schemas.microsoft.com/office/powerpoint/2010/main" val="416230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493858" y="517418"/>
            <a:ext cx="5184576" cy="5746452"/>
          </a:xfrm>
          <a:prstGeom prst="rect">
            <a:avLst/>
          </a:prstGeom>
          <a:noFill/>
          <a:ln w="9525">
            <a:noFill/>
            <a:miter lim="800000"/>
            <a:headEnd/>
            <a:tailEnd/>
          </a:ln>
        </p:spPr>
      </p:pic>
    </p:spTree>
    <p:extLst>
      <p:ext uri="{BB962C8B-B14F-4D97-AF65-F5344CB8AC3E}">
        <p14:creationId xmlns:p14="http://schemas.microsoft.com/office/powerpoint/2010/main" val="32500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SPEKTRUM </a:t>
            </a:r>
            <a:r>
              <a:rPr lang="pl-PL" dirty="0" smtClean="0"/>
              <a:t>AUTYZMU - Autyzm </a:t>
            </a:r>
            <a:r>
              <a:rPr lang="pl-PL" dirty="0"/>
              <a:t>dziecięcy (</a:t>
            </a:r>
            <a:r>
              <a:rPr lang="pl-PL" dirty="0" err="1"/>
              <a:t>kanerowski</a:t>
            </a:r>
            <a:r>
              <a:rPr lang="pl-PL" dirty="0"/>
              <a:t>)</a:t>
            </a:r>
          </a:p>
        </p:txBody>
      </p:sp>
      <p:sp>
        <p:nvSpPr>
          <p:cNvPr id="3" name="Symbol zastępczy zawartości 2"/>
          <p:cNvSpPr>
            <a:spLocks noGrp="1"/>
          </p:cNvSpPr>
          <p:nvPr>
            <p:ph idx="1"/>
          </p:nvPr>
        </p:nvSpPr>
        <p:spPr/>
        <p:txBody>
          <a:bodyPr>
            <a:normAutofit/>
          </a:bodyPr>
          <a:lstStyle/>
          <a:p>
            <a:r>
              <a:rPr lang="pl-PL" dirty="0" smtClean="0"/>
              <a:t>W wieku szkolnym i przedszkolnym (diagnoza między 3 a 5 r.ż.):</a:t>
            </a:r>
          </a:p>
          <a:p>
            <a:pPr marL="0" indent="0">
              <a:buNone/>
            </a:pPr>
            <a:r>
              <a:rPr lang="pl-PL" sz="2000" dirty="0" smtClean="0"/>
              <a:t>Naleganie na niezmienność w środowisku, rutyna, rytuały</a:t>
            </a:r>
          </a:p>
          <a:p>
            <a:pPr marL="0" indent="0">
              <a:buNone/>
            </a:pPr>
            <a:r>
              <a:rPr lang="pl-PL" sz="2000" dirty="0" smtClean="0"/>
              <a:t>Brak zabawy funkcjonalnej opartej na wyobraźni, naśladowaniu, pozorowaniu</a:t>
            </a:r>
          </a:p>
          <a:p>
            <a:pPr marL="0" indent="0">
              <a:buNone/>
            </a:pPr>
            <a:r>
              <a:rPr lang="pl-PL" sz="2000" dirty="0" smtClean="0"/>
              <a:t>Brak współdziałania w zabawie</a:t>
            </a:r>
          </a:p>
          <a:p>
            <a:pPr marL="0" indent="0">
              <a:buNone/>
            </a:pPr>
            <a:r>
              <a:rPr lang="pl-PL" sz="2000" dirty="0" smtClean="0"/>
              <a:t>Wypowiedzi w formie monologów</a:t>
            </a:r>
          </a:p>
          <a:p>
            <a:pPr marL="0" indent="0">
              <a:buNone/>
            </a:pPr>
            <a:r>
              <a:rPr lang="pl-PL" sz="2000" dirty="0" smtClean="0"/>
              <a:t>Brak zrozumienia dla potrzeb i uczuć innych ludzi</a:t>
            </a:r>
          </a:p>
          <a:p>
            <a:pPr marL="0" indent="0">
              <a:buNone/>
            </a:pPr>
            <a:r>
              <a:rPr lang="pl-PL" sz="2000" dirty="0" err="1" smtClean="0"/>
              <a:t>Sterotypie</a:t>
            </a:r>
            <a:r>
              <a:rPr lang="pl-PL" sz="2000" dirty="0" smtClean="0"/>
              <a:t> ruchowe</a:t>
            </a:r>
          </a:p>
          <a:p>
            <a:pPr marL="0" indent="0">
              <a:buNone/>
            </a:pPr>
            <a:r>
              <a:rPr lang="pl-PL" sz="2000" dirty="0" smtClean="0"/>
              <a:t>Dystans, bierność</a:t>
            </a:r>
            <a:endParaRPr lang="pl-PL" sz="2000" dirty="0"/>
          </a:p>
        </p:txBody>
      </p:sp>
    </p:spTree>
    <p:extLst>
      <p:ext uri="{BB962C8B-B14F-4D97-AF65-F5344CB8AC3E}">
        <p14:creationId xmlns:p14="http://schemas.microsoft.com/office/powerpoint/2010/main" val="48012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2195" y="468923"/>
            <a:ext cx="9576451" cy="1320800"/>
          </a:xfrm>
        </p:spPr>
        <p:txBody>
          <a:bodyPr/>
          <a:lstStyle/>
          <a:p>
            <a:r>
              <a:rPr lang="pl-PL" dirty="0" smtClean="0"/>
              <a:t>Zespół Aspergera (diagnoza po 5 roku życia)</a:t>
            </a:r>
            <a:endParaRPr lang="pl-PL" dirty="0"/>
          </a:p>
        </p:txBody>
      </p:sp>
      <p:sp>
        <p:nvSpPr>
          <p:cNvPr id="3" name="Symbol zastępczy zawartości 2"/>
          <p:cNvSpPr>
            <a:spLocks noGrp="1"/>
          </p:cNvSpPr>
          <p:nvPr>
            <p:ph idx="1"/>
          </p:nvPr>
        </p:nvSpPr>
        <p:spPr>
          <a:xfrm>
            <a:off x="646072" y="1531815"/>
            <a:ext cx="8596668" cy="3880773"/>
          </a:xfrm>
        </p:spPr>
        <p:txBody>
          <a:bodyPr>
            <a:noAutofit/>
          </a:bodyPr>
          <a:lstStyle/>
          <a:p>
            <a:r>
              <a:rPr lang="pl-PL" sz="2000" dirty="0" smtClean="0"/>
              <a:t>Zaburzenia wzajemnych </a:t>
            </a:r>
            <a:r>
              <a:rPr lang="pl-PL" sz="2000" dirty="0" err="1" smtClean="0"/>
              <a:t>interrelacji</a:t>
            </a:r>
            <a:r>
              <a:rPr lang="pl-PL" sz="2000" dirty="0" smtClean="0"/>
              <a:t> społecznych</a:t>
            </a:r>
          </a:p>
          <a:p>
            <a:r>
              <a:rPr lang="pl-PL" sz="2000" dirty="0" smtClean="0"/>
              <a:t>Ograniczone zainteresowania i aktywności</a:t>
            </a:r>
          </a:p>
          <a:p>
            <a:r>
              <a:rPr lang="pl-PL" sz="2000" dirty="0" smtClean="0"/>
              <a:t>Powtarzające się rutynowe zachowania lub rytuały</a:t>
            </a:r>
          </a:p>
          <a:p>
            <a:r>
              <a:rPr lang="pl-PL" sz="2000" dirty="0" smtClean="0"/>
              <a:t>Nieświadomość niepisanych reguł społecznych, „ślepota społeczna”</a:t>
            </a:r>
          </a:p>
          <a:p>
            <a:r>
              <a:rPr lang="pl-PL" sz="2000" dirty="0" smtClean="0"/>
              <a:t>Zaburzenia mowy w kwestii pragmatyki (jak i do kogo się zwracać), semantyki (rozróżnienie słów w odniesieniu do kontekstu, żartów), prozodii. Głośne myślenie, monolog, echolalia,  Itp..</a:t>
            </a:r>
          </a:p>
          <a:p>
            <a:r>
              <a:rPr lang="pl-PL" sz="2000" dirty="0" smtClean="0"/>
              <a:t>Całkowita dosłowność rozumienia zachowań i wypowiedzi i szczerość „do bólu”</a:t>
            </a:r>
          </a:p>
          <a:p>
            <a:r>
              <a:rPr lang="pl-PL" sz="2000" dirty="0" smtClean="0"/>
              <a:t>Nadwrażliwość sensoryczna</a:t>
            </a:r>
          </a:p>
          <a:p>
            <a:r>
              <a:rPr lang="pl-PL" sz="2000" dirty="0" smtClean="0"/>
              <a:t>Zaburzenia koordynacji wzrokowo - ruchowej</a:t>
            </a:r>
          </a:p>
          <a:p>
            <a:r>
              <a:rPr lang="pl-PL" sz="2000" dirty="0" smtClean="0"/>
              <a:t>Zaburzenia empatii</a:t>
            </a:r>
            <a:endParaRPr lang="pl-PL" sz="2000" dirty="0"/>
          </a:p>
        </p:txBody>
      </p:sp>
    </p:spTree>
    <p:extLst>
      <p:ext uri="{BB962C8B-B14F-4D97-AF65-F5344CB8AC3E}">
        <p14:creationId xmlns:p14="http://schemas.microsoft.com/office/powerpoint/2010/main" val="193258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726831"/>
          </a:xfrm>
        </p:spPr>
        <p:txBody>
          <a:bodyPr/>
          <a:lstStyle/>
          <a:p>
            <a:r>
              <a:rPr lang="pl-PL" dirty="0" smtClean="0"/>
              <a:t>METODY TERAPII SPEKTRUM AUTYZMU</a:t>
            </a:r>
            <a:endParaRPr lang="pl-PL" dirty="0"/>
          </a:p>
        </p:txBody>
      </p:sp>
      <p:sp>
        <p:nvSpPr>
          <p:cNvPr id="3" name="Symbol zastępczy zawartości 2"/>
          <p:cNvSpPr>
            <a:spLocks noGrp="1"/>
          </p:cNvSpPr>
          <p:nvPr>
            <p:ph idx="1"/>
          </p:nvPr>
        </p:nvSpPr>
        <p:spPr>
          <a:xfrm>
            <a:off x="677334" y="1722928"/>
            <a:ext cx="8596668" cy="3880773"/>
          </a:xfrm>
        </p:spPr>
        <p:txBody>
          <a:bodyPr>
            <a:noAutofit/>
          </a:bodyPr>
          <a:lstStyle/>
          <a:p>
            <a:r>
              <a:rPr lang="pl-PL" sz="3200" dirty="0" smtClean="0"/>
              <a:t>Terapia behawioralna</a:t>
            </a:r>
          </a:p>
          <a:p>
            <a:r>
              <a:rPr lang="pl-PL" sz="3200" dirty="0" smtClean="0"/>
              <a:t>Zmodyfikowana Metoda Dobrego Startu</a:t>
            </a:r>
          </a:p>
          <a:p>
            <a:r>
              <a:rPr lang="pl-PL" sz="3200" dirty="0" smtClean="0"/>
              <a:t>Metoda Ruchu Rozwijającego Weroniki Sherborne</a:t>
            </a:r>
          </a:p>
          <a:p>
            <a:r>
              <a:rPr lang="pl-PL" sz="3200" dirty="0" smtClean="0"/>
              <a:t>Terapia integracji sensorycznej</a:t>
            </a:r>
          </a:p>
          <a:p>
            <a:r>
              <a:rPr lang="pl-PL" sz="3200" dirty="0" err="1" smtClean="0"/>
              <a:t>Biofeedback</a:t>
            </a:r>
            <a:endParaRPr lang="pl-PL" sz="3200" dirty="0" smtClean="0"/>
          </a:p>
          <a:p>
            <a:r>
              <a:rPr lang="pl-PL" sz="3200" dirty="0" smtClean="0"/>
              <a:t>Hipoterapia, arteterapia, </a:t>
            </a:r>
            <a:r>
              <a:rPr lang="pl-PL" sz="3200" dirty="0" err="1" smtClean="0"/>
              <a:t>dogoterapia</a:t>
            </a:r>
            <a:r>
              <a:rPr lang="pl-PL" sz="3200" dirty="0" smtClean="0"/>
              <a:t>, itp..</a:t>
            </a:r>
            <a:endParaRPr lang="pl-PL" sz="3200" dirty="0"/>
          </a:p>
        </p:txBody>
      </p:sp>
    </p:spTree>
    <p:extLst>
      <p:ext uri="{BB962C8B-B14F-4D97-AF65-F5344CB8AC3E}">
        <p14:creationId xmlns:p14="http://schemas.microsoft.com/office/powerpoint/2010/main" val="2109196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4904" y="382954"/>
            <a:ext cx="8596668" cy="1320800"/>
          </a:xfrm>
        </p:spPr>
        <p:txBody>
          <a:bodyPr/>
          <a:lstStyle/>
          <a:p>
            <a:r>
              <a:rPr lang="pl-PL" dirty="0"/>
              <a:t>SPEKTRUM AUTYZMU – </a:t>
            </a:r>
            <a:br>
              <a:rPr lang="pl-PL" dirty="0"/>
            </a:br>
            <a:r>
              <a:rPr lang="pl-PL" dirty="0"/>
              <a:t>KONKRETNIE JAK POMÓC?</a:t>
            </a:r>
          </a:p>
        </p:txBody>
      </p:sp>
      <p:sp>
        <p:nvSpPr>
          <p:cNvPr id="3" name="Symbol zastępczy zawartości 2"/>
          <p:cNvSpPr>
            <a:spLocks noGrp="1"/>
          </p:cNvSpPr>
          <p:nvPr>
            <p:ph idx="1"/>
          </p:nvPr>
        </p:nvSpPr>
        <p:spPr>
          <a:xfrm>
            <a:off x="716411" y="1816711"/>
            <a:ext cx="8596668" cy="3880773"/>
          </a:xfrm>
        </p:spPr>
        <p:txBody>
          <a:bodyPr>
            <a:noAutofit/>
          </a:bodyPr>
          <a:lstStyle/>
          <a:p>
            <a:r>
              <a:rPr lang="pl-PL" dirty="0" smtClean="0"/>
              <a:t>Jasn</a:t>
            </a:r>
            <a:r>
              <a:rPr lang="pl-PL" dirty="0"/>
              <a:t>e i czytelne zasady, na </a:t>
            </a:r>
            <a:r>
              <a:rPr lang="pl-PL" dirty="0" smtClean="0"/>
              <a:t>których można oprzeć funkcjonowanie</a:t>
            </a:r>
          </a:p>
          <a:p>
            <a:r>
              <a:rPr lang="pl-PL" dirty="0" smtClean="0"/>
              <a:t>Znać porządek dnia / lekcji, to daje bezpieczeństwo, uprzedzić o czym będzie mowa</a:t>
            </a:r>
          </a:p>
          <a:p>
            <a:r>
              <a:rPr lang="pl-PL" dirty="0" smtClean="0"/>
              <a:t>Powiedz co czujesz/myślisz/czego chcesz, mina nic nie znaczy…</a:t>
            </a:r>
          </a:p>
          <a:p>
            <a:r>
              <a:rPr lang="pl-PL" dirty="0" smtClean="0"/>
              <a:t>Wskazówki jak sobie radzić w nowych sytuacjach, skrypty, plany…</a:t>
            </a:r>
          </a:p>
          <a:p>
            <a:r>
              <a:rPr lang="pl-PL" dirty="0" smtClean="0"/>
              <a:t>Przypomnieć o zatrzymaniu, wysłuchaniu, spojrzeniu…</a:t>
            </a:r>
          </a:p>
          <a:p>
            <a:r>
              <a:rPr lang="pl-PL" dirty="0" smtClean="0"/>
              <a:t>Mówienie wprost bez przenośni i dwuznaczności</a:t>
            </a:r>
          </a:p>
          <a:p>
            <a:r>
              <a:rPr lang="pl-PL" dirty="0" smtClean="0"/>
              <a:t>Krótkie polecenia i sprawdzenie ich zrozumienia</a:t>
            </a:r>
          </a:p>
          <a:p>
            <a:r>
              <a:rPr lang="pl-PL" dirty="0" smtClean="0"/>
              <a:t>Dużo pochwał</a:t>
            </a:r>
          </a:p>
          <a:p>
            <a:r>
              <a:rPr lang="pl-PL" dirty="0" smtClean="0"/>
              <a:t>Nie izolować dziecka</a:t>
            </a:r>
          </a:p>
          <a:p>
            <a:r>
              <a:rPr lang="pl-PL" dirty="0" err="1" smtClean="0"/>
              <a:t>Duuuuużo</a:t>
            </a:r>
            <a:r>
              <a:rPr lang="pl-PL" dirty="0" smtClean="0"/>
              <a:t> cierpliwości</a:t>
            </a:r>
          </a:p>
          <a:p>
            <a:r>
              <a:rPr lang="pl-PL" dirty="0" smtClean="0"/>
              <a:t>Nie obrażać się, nie odwzajemniać!!!!</a:t>
            </a:r>
            <a:endParaRPr lang="pl-PL" dirty="0"/>
          </a:p>
        </p:txBody>
      </p:sp>
    </p:spTree>
    <p:extLst>
      <p:ext uri="{BB962C8B-B14F-4D97-AF65-F5344CB8AC3E}">
        <p14:creationId xmlns:p14="http://schemas.microsoft.com/office/powerpoint/2010/main" val="18780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29027" y="484554"/>
            <a:ext cx="8596668" cy="1320800"/>
          </a:xfrm>
        </p:spPr>
        <p:txBody>
          <a:bodyPr/>
          <a:lstStyle/>
          <a:p>
            <a:r>
              <a:rPr lang="pl-PL" dirty="0" smtClean="0"/>
              <a:t>SPEKTRUM AUTYZMU – </a:t>
            </a:r>
            <a:br>
              <a:rPr lang="pl-PL" dirty="0" smtClean="0"/>
            </a:br>
            <a:r>
              <a:rPr lang="pl-PL" dirty="0" smtClean="0"/>
              <a:t>KONKRETNIE JAK POMÓC?</a:t>
            </a:r>
            <a:endParaRPr lang="pl-PL" dirty="0"/>
          </a:p>
        </p:txBody>
      </p:sp>
      <p:sp>
        <p:nvSpPr>
          <p:cNvPr id="3" name="Symbol zastępczy zawartości 2"/>
          <p:cNvSpPr>
            <a:spLocks noGrp="1"/>
          </p:cNvSpPr>
          <p:nvPr>
            <p:ph idx="1"/>
          </p:nvPr>
        </p:nvSpPr>
        <p:spPr>
          <a:xfrm>
            <a:off x="442872" y="2058989"/>
            <a:ext cx="10193867" cy="4177688"/>
          </a:xfrm>
        </p:spPr>
        <p:txBody>
          <a:bodyPr>
            <a:normAutofit fontScale="77500" lnSpcReduction="20000"/>
          </a:bodyPr>
          <a:lstStyle/>
          <a:p>
            <a:r>
              <a:rPr lang="pl-PL" sz="2300" dirty="0" smtClean="0"/>
              <a:t>Wszelkie zadania, zabawy –krok po kroku: pokazując, wykonując razem, dziecko wykonuje samo</a:t>
            </a:r>
          </a:p>
          <a:p>
            <a:r>
              <a:rPr lang="pl-PL" sz="2300" dirty="0" smtClean="0"/>
              <a:t>Dosłowny język wypowiedzi (nigdy: „skocz po kredę” itp.), dosłowne polecenia bez „i”, „lub”</a:t>
            </a:r>
          </a:p>
          <a:p>
            <a:r>
              <a:rPr lang="pl-PL" sz="2300" dirty="0" smtClean="0"/>
              <a:t>Dopasować się do zainteresowań dziecka, na tym opierać naukę i wychowanie, wejść w świat dziecka</a:t>
            </a:r>
          </a:p>
          <a:p>
            <a:r>
              <a:rPr lang="pl-PL" sz="2300" dirty="0" smtClean="0"/>
              <a:t>Powtarzać, powtarzać i jeszcze raz powtarzać</a:t>
            </a:r>
          </a:p>
          <a:p>
            <a:r>
              <a:rPr lang="pl-PL" sz="2300" dirty="0" smtClean="0"/>
              <a:t>Nagradzać, opisywać, tłumaczyć</a:t>
            </a:r>
          </a:p>
          <a:p>
            <a:r>
              <a:rPr lang="pl-PL" sz="2300" dirty="0" smtClean="0"/>
              <a:t>Nie przerywać nagle rutyny i rytuałów! Zasada bardzo małych kroków.</a:t>
            </a:r>
          </a:p>
          <a:p>
            <a:r>
              <a:rPr lang="pl-PL" sz="2300" dirty="0" smtClean="0"/>
              <a:t>Starać się o interakcję… np. pokaż, podaj, spójrz…</a:t>
            </a:r>
          </a:p>
          <a:p>
            <a:r>
              <a:rPr lang="pl-PL" sz="2300" dirty="0" smtClean="0"/>
              <a:t>NAUKA EMOCJI! Po jednej, po kolei, powtarzając…</a:t>
            </a:r>
          </a:p>
          <a:p>
            <a:r>
              <a:rPr lang="pl-PL" sz="2300" dirty="0" smtClean="0"/>
              <a:t>W chwili napadu złości „ignorować”, później natychmiast się zainteresować</a:t>
            </a:r>
          </a:p>
          <a:p>
            <a:r>
              <a:rPr lang="pl-PL" sz="2300" dirty="0" smtClean="0"/>
              <a:t>W chwilach „destrukcji” (również autodestrukcji) zainteresować czymś innym</a:t>
            </a:r>
          </a:p>
        </p:txBody>
      </p:sp>
    </p:spTree>
    <p:extLst>
      <p:ext uri="{BB962C8B-B14F-4D97-AF65-F5344CB8AC3E}">
        <p14:creationId xmlns:p14="http://schemas.microsoft.com/office/powerpoint/2010/main" val="189190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I PRZEDE WSZYSTKIM I WE WSZYSTKIM…</a:t>
            </a:r>
            <a:endParaRPr lang="pl-PL" dirty="0"/>
          </a:p>
        </p:txBody>
      </p:sp>
      <p:sp>
        <p:nvSpPr>
          <p:cNvPr id="3" name="Symbol zastępczy zawartości 2"/>
          <p:cNvSpPr>
            <a:spLocks noGrp="1"/>
          </p:cNvSpPr>
          <p:nvPr>
            <p:ph idx="1"/>
          </p:nvPr>
        </p:nvSpPr>
        <p:spPr>
          <a:xfrm>
            <a:off x="786749" y="1930400"/>
            <a:ext cx="8596668" cy="1317257"/>
          </a:xfrm>
        </p:spPr>
        <p:txBody>
          <a:bodyPr>
            <a:noAutofit/>
          </a:bodyPr>
          <a:lstStyle/>
          <a:p>
            <a:r>
              <a:rPr lang="pl-PL" sz="3600" dirty="0" smtClean="0"/>
              <a:t>Nie bać się przyznać, że czegoś nie wiemy…</a:t>
            </a:r>
          </a:p>
          <a:p>
            <a:pPr marL="0" indent="0">
              <a:buNone/>
            </a:pPr>
            <a:endParaRPr lang="pl-PL" sz="3600" dirty="0" smtClean="0"/>
          </a:p>
          <a:p>
            <a:r>
              <a:rPr lang="pl-PL" sz="3600" dirty="0" smtClean="0"/>
              <a:t>Nie bać się prosić o pomoc…</a:t>
            </a:r>
          </a:p>
          <a:p>
            <a:pPr marL="0" indent="0">
              <a:buNone/>
            </a:pPr>
            <a:endParaRPr lang="pl-PL" sz="3600" dirty="0" smtClean="0"/>
          </a:p>
          <a:p>
            <a:r>
              <a:rPr lang="pl-PL" sz="3600" dirty="0" smtClean="0"/>
              <a:t>Nie dać się zwariować!</a:t>
            </a:r>
            <a:endParaRPr lang="pl-PL" sz="3600" dirty="0"/>
          </a:p>
        </p:txBody>
      </p:sp>
    </p:spTree>
    <p:extLst>
      <p:ext uri="{BB962C8B-B14F-4D97-AF65-F5344CB8AC3E}">
        <p14:creationId xmlns:p14="http://schemas.microsoft.com/office/powerpoint/2010/main" val="1743479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228369" y="110061"/>
            <a:ext cx="5854591" cy="4094955"/>
          </a:xfrm>
          <a:prstGeom prst="rect">
            <a:avLst/>
          </a:prstGeom>
        </p:spPr>
      </p:pic>
      <p:pic>
        <p:nvPicPr>
          <p:cNvPr id="5" name="Obraz 4"/>
          <p:cNvPicPr>
            <a:picLocks noChangeAspect="1"/>
          </p:cNvPicPr>
          <p:nvPr/>
        </p:nvPicPr>
        <p:blipFill>
          <a:blip r:embed="rId3"/>
          <a:stretch>
            <a:fillRect/>
          </a:stretch>
        </p:blipFill>
        <p:spPr>
          <a:xfrm>
            <a:off x="7933344" y="952900"/>
            <a:ext cx="4134225" cy="5546969"/>
          </a:xfrm>
          <a:prstGeom prst="rect">
            <a:avLst/>
          </a:prstGeom>
        </p:spPr>
      </p:pic>
      <p:pic>
        <p:nvPicPr>
          <p:cNvPr id="2" name="Obraz 1"/>
          <p:cNvPicPr>
            <a:picLocks noChangeAspect="1"/>
          </p:cNvPicPr>
          <p:nvPr/>
        </p:nvPicPr>
        <p:blipFill>
          <a:blip r:embed="rId4"/>
          <a:stretch>
            <a:fillRect/>
          </a:stretch>
        </p:blipFill>
        <p:spPr>
          <a:xfrm>
            <a:off x="1796994" y="513046"/>
            <a:ext cx="7869734" cy="5836887"/>
          </a:xfrm>
          <a:prstGeom prst="rect">
            <a:avLst/>
          </a:prstGeom>
        </p:spPr>
      </p:pic>
    </p:spTree>
    <p:extLst>
      <p:ext uri="{BB962C8B-B14F-4D97-AF65-F5344CB8AC3E}">
        <p14:creationId xmlns:p14="http://schemas.microsoft.com/office/powerpoint/2010/main" val="2459816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Dla samego siebie…</a:t>
            </a:r>
            <a:endParaRPr lang="pl-PL" b="1" dirty="0"/>
          </a:p>
        </p:txBody>
      </p:sp>
      <p:sp>
        <p:nvSpPr>
          <p:cNvPr id="3" name="Symbol zastępczy zawartości 2"/>
          <p:cNvSpPr>
            <a:spLocks noGrp="1"/>
          </p:cNvSpPr>
          <p:nvPr>
            <p:ph idx="1"/>
          </p:nvPr>
        </p:nvSpPr>
        <p:spPr>
          <a:xfrm>
            <a:off x="719447" y="970601"/>
            <a:ext cx="10515600" cy="5157066"/>
          </a:xfrm>
        </p:spPr>
        <p:txBody>
          <a:bodyPr/>
          <a:lstStyle/>
          <a:p>
            <a:pPr marL="0" indent="0">
              <a:buNone/>
            </a:pPr>
            <a:r>
              <a:rPr lang="pl-PL" b="1" dirty="0" smtClean="0"/>
              <a:t> </a:t>
            </a:r>
            <a:endParaRPr lang="pl-PL" dirty="0"/>
          </a:p>
          <a:p>
            <a:r>
              <a:rPr lang="pl-PL" sz="2800" b="1" dirty="0"/>
              <a:t> „Bieg życia</a:t>
            </a:r>
            <a:r>
              <a:rPr lang="pl-PL" sz="2800" b="1"/>
              <a:t>” </a:t>
            </a:r>
            <a:r>
              <a:rPr lang="pl-PL" sz="2800" u="sng" smtClean="0">
                <a:hlinkClick r:id="rId2"/>
              </a:rPr>
              <a:t>https</a:t>
            </a:r>
            <a:r>
              <a:rPr lang="pl-PL" sz="2800" u="sng" dirty="0">
                <a:hlinkClick r:id="rId2"/>
              </a:rPr>
              <a:t>://www.youtube.com/watch?v=Mh-fqT8EWp0</a:t>
            </a:r>
            <a:endParaRPr lang="pl-PL" sz="2800" dirty="0"/>
          </a:p>
          <a:p>
            <a:r>
              <a:rPr lang="pl-PL" sz="2800" b="1" dirty="0"/>
              <a:t>„Gwiazdy na ziemi. Każde dziecko jest wyjątkowe”</a:t>
            </a:r>
            <a:r>
              <a:rPr lang="pl-PL" sz="2800" dirty="0"/>
              <a:t>  </a:t>
            </a:r>
            <a:r>
              <a:rPr lang="pl-PL" sz="2800" u="sng" dirty="0">
                <a:hlinkClick r:id="rId3"/>
              </a:rPr>
              <a:t>https://www.youtube.com/watch?v=DBZR2-dzGKE</a:t>
            </a:r>
            <a:endParaRPr lang="pl-PL" sz="2800" dirty="0"/>
          </a:p>
          <a:p>
            <a:r>
              <a:rPr lang="pl-PL" sz="2800" b="1" dirty="0"/>
              <a:t>„Szkoła bez nazwy”  </a:t>
            </a:r>
            <a:r>
              <a:rPr lang="pl-PL" sz="2800" u="sng" dirty="0">
                <a:hlinkClick r:id="rId4"/>
              </a:rPr>
              <a:t>https://www.youtube.com/watch?v=cPdRo4qS5HQ</a:t>
            </a:r>
            <a:endParaRPr lang="pl-PL" sz="2800" dirty="0"/>
          </a:p>
          <a:p>
            <a:r>
              <a:rPr lang="pl-PL" sz="2800" b="1" dirty="0"/>
              <a:t>„Cudotwórczyni” </a:t>
            </a:r>
            <a:r>
              <a:rPr lang="pl-PL" sz="2800" u="sng" dirty="0">
                <a:hlinkClick r:id="rId5"/>
              </a:rPr>
              <a:t>https://www.youtube.com/watch?v=sNz2nFqvThA</a:t>
            </a:r>
            <a:endParaRPr lang="pl-PL" sz="2800" dirty="0"/>
          </a:p>
          <a:p>
            <a:endParaRPr lang="pl-PL" dirty="0"/>
          </a:p>
        </p:txBody>
      </p:sp>
      <p:pic>
        <p:nvPicPr>
          <p:cNvPr id="4" name="Obraz 3"/>
          <p:cNvPicPr>
            <a:picLocks noChangeAspect="1"/>
          </p:cNvPicPr>
          <p:nvPr/>
        </p:nvPicPr>
        <p:blipFill>
          <a:blip r:embed="rId6"/>
          <a:stretch>
            <a:fillRect/>
          </a:stretch>
        </p:blipFill>
        <p:spPr>
          <a:xfrm>
            <a:off x="9549732" y="5254816"/>
            <a:ext cx="2345420" cy="1319299"/>
          </a:xfrm>
          <a:prstGeom prst="rect">
            <a:avLst/>
          </a:prstGeom>
        </p:spPr>
      </p:pic>
    </p:spTree>
    <p:extLst>
      <p:ext uri="{BB962C8B-B14F-4D97-AF65-F5344CB8AC3E}">
        <p14:creationId xmlns:p14="http://schemas.microsoft.com/office/powerpoint/2010/main" val="130482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3168484" y="563229"/>
            <a:ext cx="6284273" cy="5593003"/>
          </a:xfrm>
          <a:prstGeom prst="rect">
            <a:avLst/>
          </a:prstGeom>
        </p:spPr>
      </p:pic>
    </p:spTree>
    <p:extLst>
      <p:ext uri="{BB962C8B-B14F-4D97-AF65-F5344CB8AC3E}">
        <p14:creationId xmlns:p14="http://schemas.microsoft.com/office/powerpoint/2010/main" val="1917183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21553" y="345480"/>
            <a:ext cx="7344816" cy="5875853"/>
          </a:xfrm>
          <a:prstGeom prst="rect">
            <a:avLst/>
          </a:prstGeom>
          <a:noFill/>
          <a:ln w="9525">
            <a:noFill/>
            <a:miter lim="800000"/>
            <a:headEnd/>
            <a:tailEnd/>
          </a:ln>
        </p:spPr>
      </p:pic>
    </p:spTree>
    <p:extLst>
      <p:ext uri="{BB962C8B-B14F-4D97-AF65-F5344CB8AC3E}">
        <p14:creationId xmlns:p14="http://schemas.microsoft.com/office/powerpoint/2010/main" val="427467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9031" y="711200"/>
            <a:ext cx="6535965" cy="5540938"/>
          </a:xfrm>
        </p:spPr>
      </p:pic>
    </p:spTree>
    <p:extLst>
      <p:ext uri="{BB962C8B-B14F-4D97-AF65-F5344CB8AC3E}">
        <p14:creationId xmlns:p14="http://schemas.microsoft.com/office/powerpoint/2010/main" val="3259439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origami"/>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1086</TotalTime>
  <Words>2930</Words>
  <Application>Microsoft Office PowerPoint</Application>
  <PresentationFormat>Panoramiczny</PresentationFormat>
  <Paragraphs>541</Paragraphs>
  <Slides>78</Slides>
  <Notes>1</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78</vt:i4>
      </vt:variant>
    </vt:vector>
  </HeadingPairs>
  <TitlesOfParts>
    <vt:vector size="85" baseType="lpstr">
      <vt:lpstr>Arial</vt:lpstr>
      <vt:lpstr>Calibri</vt:lpstr>
      <vt:lpstr>Times New Roman</vt:lpstr>
      <vt:lpstr>Trebuchet MS</vt:lpstr>
      <vt:lpstr>Wingdings</vt:lpstr>
      <vt:lpstr>Wingdings 3</vt:lpstr>
      <vt:lpstr>Faseta</vt:lpstr>
      <vt:lpstr>Prezentacja programu PowerPoint</vt:lpstr>
      <vt:lpstr>Prezentacja programu PowerPoint</vt:lpstr>
      <vt:lpstr>Prezentacja programu PowerPoint</vt:lpstr>
      <vt:lpstr>SPECJALNE POTRZEBY EDUKACYJNE (SPE) to nie jest CHOROBA!</vt:lpstr>
      <vt:lpstr> Jak działa nasz mózg?</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Jak działa nasz mózg?</vt:lpstr>
      <vt:lpstr>Prezentacja programu PowerPoint</vt:lpstr>
      <vt:lpstr>  Jak działa nasz mózg?</vt:lpstr>
      <vt:lpstr>WZROK – SŁUCH – DOTYK…</vt:lpstr>
      <vt:lpstr>WZROK  (nie widzimy oczami ! )</vt:lpstr>
      <vt:lpstr>WZROK…</vt:lpstr>
      <vt:lpstr>WZROK – jak pomóc?</vt:lpstr>
      <vt:lpstr>SŁUCH (nie słyszymy uszami )</vt:lpstr>
      <vt:lpstr>SŁUCH</vt:lpstr>
      <vt:lpstr>SŁUCH – jak pomóc?</vt:lpstr>
      <vt:lpstr>NIEPEŁNOSPRAWNOŚĆ INTELEKTUALNA</vt:lpstr>
      <vt:lpstr>NIEPEŁNOSPRAWNOŚĆ INTELEKTUALNA co to takiego?</vt:lpstr>
      <vt:lpstr>NIEPEŁNOSPRAWNOŚĆ INTELEKTUALNA co to takiego?</vt:lpstr>
      <vt:lpstr>NIEPEŁNOSPRAWNOŚĆ INTELEKTUALNA co to takiego?</vt:lpstr>
      <vt:lpstr>NIEPEŁNOSPRAWNOŚĆ INTELEKTUALNA co to takiego?</vt:lpstr>
      <vt:lpstr>NIEPEŁNOSPRAWNOŚĆ INTELEKTUALNA co to takiego?</vt:lpstr>
      <vt:lpstr>SPECYFICZNE ZABURZENIA UCZENIA SIĘ (dawniej DYSFUNKCJE  PARCJALNE)</vt:lpstr>
      <vt:lpstr>SPECYFICZNE ZABURZENIA UCZENIA SIĘ (dawniej DYSFUNKCJE  PARCJALNE) Co MUSI ZROBIĆ mózg, żeby czytać?</vt:lpstr>
      <vt:lpstr>SPECYFICZNE ZABURZENIA UCZENIA SIĘ (dawniej DYSFUNKCJE  PARCJALNE) Co MUSI ZROBIĆ mózg, żeby pisać?</vt:lpstr>
      <vt:lpstr>SPECYFICZNE ZABURZENIA UCZENIA SIĘ (dawniej DYSFUNKCJE  PARCJALNE)</vt:lpstr>
      <vt:lpstr>SPECYFICZNE ZABURZENIA UCZENIA SIĘ (dawniej DYSFUNKCJE  PARCJALNE)</vt:lpstr>
      <vt:lpstr>SPECYFICZNE ZABURZENIA UCZENIA SIĘ kilka pojęć… </vt:lpstr>
      <vt:lpstr>SPECYFICZNE ZABURZENIA UCZENIA SIĘ (dawniej DYSFUNKCJE  PARCJALNE)  </vt:lpstr>
      <vt:lpstr>SPECYFICZNE ZABURZENIA UCZENIA SIĘ</vt:lpstr>
      <vt:lpstr>SPECYFICZNE ZABURZENIA UCZENIA SIĘ</vt:lpstr>
      <vt:lpstr>SPECYFICZNE ZABURZENIA UCZENIA SIĘ</vt:lpstr>
      <vt:lpstr>SPECYFICZNE ZABURZENIA UCZENIA SIĘ</vt:lpstr>
      <vt:lpstr>SPECYFICZNE ZABURZENIA UCZENIA SIĘ</vt:lpstr>
      <vt:lpstr>SPECYFICZNE ZABURZENIA UCZENIA SIĘ</vt:lpstr>
      <vt:lpstr>SPECYFICZNE ZABURZENIA UCZENIA SIĘ</vt:lpstr>
      <vt:lpstr>SPECYFICZNE ZABURZENIA UCZENIA SIĘ</vt:lpstr>
      <vt:lpstr>ZABURZENIA NEUROROZWOJOWE „Niegrzeczne” dziecko?</vt:lpstr>
      <vt:lpstr>ADHD (Attention Deficyt Hyperactivity Disorder)  - deficyt uwagi, nieuporządkowana nadpobudliwość  </vt:lpstr>
      <vt:lpstr>Prezentacja programu PowerPoint</vt:lpstr>
      <vt:lpstr>Prezentacja programu PowerPoint</vt:lpstr>
      <vt:lpstr>ADHD (Attention Deficyt Hyperactivity Disorder)  - deficyt uwagi, nieuporządkowana nadpobudliwość</vt:lpstr>
      <vt:lpstr>ADHD (Attention Deficyt Hyperactivity Disorder)  - deficyt uwagi, nieuporządkowana nadpobudliwość  </vt:lpstr>
      <vt:lpstr>ADHD (Attention Deficyt Hyperactivity Disorder)  - deficyt uwagi, nieuporządkowana nadpobudliwość</vt:lpstr>
      <vt:lpstr>ADHD (Attention Deficyt Hyperactivity Disorder)  - deficyt uwagi, nieuporządkowana nadpobudliwość</vt:lpstr>
      <vt:lpstr>ADHD (Attention Deficyt Hyperactivity Disorder)  - deficyt uwagi, nieuporządkowana nadpobudliwość – jak pomóc?</vt:lpstr>
      <vt:lpstr>ADHD (Attention Deficyt Hyperactivity Disorder)  - deficyt uwagi, nieuporządkowana nadpobudliwość – jak pomóc?</vt:lpstr>
      <vt:lpstr>ADHD (Attention Deficyt Hyperactivity Disorder)  - deficyt uwagi, nieuporządkowana nadpobudliwość – jak pomóc?</vt:lpstr>
      <vt:lpstr>ADHD (Attention Deficyt Hyperactivity Disorder)  - deficyt uwagi, nieuporządkowana nadpobudliwość – jak pomóc?</vt:lpstr>
      <vt:lpstr>KONKRETNIE, co można zrobić???</vt:lpstr>
      <vt:lpstr>SPEKTRUM AUTYZMU  (ASD) Autism Spectrum Disorder</vt:lpstr>
      <vt:lpstr>SPEKTRUM AUTYZMU (od 2013 roku)</vt:lpstr>
      <vt:lpstr>SPEKTRUM AUTYZMU</vt:lpstr>
      <vt:lpstr>SPEKTRUM AUTYZMU  </vt:lpstr>
      <vt:lpstr>SPEKTRUM AUTYZMU - Autyzm dziecięcy (kanerowski)</vt:lpstr>
      <vt:lpstr>SPEKTRUM AUTYZMU - Autyzm dziecięcy (kanerowski)</vt:lpstr>
      <vt:lpstr>Zespół Aspergera (diagnoza po 5 roku życia)</vt:lpstr>
      <vt:lpstr>METODY TERAPII SPEKTRUM AUTYZMU</vt:lpstr>
      <vt:lpstr>SPEKTRUM AUTYZMU –  KONKRETNIE JAK POMÓC?</vt:lpstr>
      <vt:lpstr>SPEKTRUM AUTYZMU –  KONKRETNIE JAK POMÓC?</vt:lpstr>
      <vt:lpstr>I PRZEDE WSZYSTKIM I WE WSZYSTKIM…</vt:lpstr>
      <vt:lpstr>Prezentacja programu PowerPoint</vt:lpstr>
      <vt:lpstr>Dla samego siebie…</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Monika Juszka</dc:creator>
  <cp:lastModifiedBy>Monika Juszka</cp:lastModifiedBy>
  <cp:revision>61</cp:revision>
  <dcterms:created xsi:type="dcterms:W3CDTF">2022-10-27T05:57:16Z</dcterms:created>
  <dcterms:modified xsi:type="dcterms:W3CDTF">2023-10-19T09:35:23Z</dcterms:modified>
</cp:coreProperties>
</file>