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58" r:id="rId5"/>
    <p:sldId id="301" r:id="rId6"/>
    <p:sldId id="299" r:id="rId7"/>
    <p:sldId id="300" r:id="rId8"/>
    <p:sldId id="291" r:id="rId9"/>
    <p:sldId id="297" r:id="rId10"/>
    <p:sldId id="292" r:id="rId11"/>
    <p:sldId id="293" r:id="rId12"/>
    <p:sldId id="294" r:id="rId13"/>
    <p:sldId id="298" r:id="rId14"/>
    <p:sldId id="295" r:id="rId15"/>
    <p:sldId id="296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377" autoAdjust="0"/>
  </p:normalViewPr>
  <p:slideViewPr>
    <p:cSldViewPr snapToGrid="0">
      <p:cViewPr varScale="1">
        <p:scale>
          <a:sx n="94" d="100"/>
          <a:sy n="94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B575B4-9443-4EC3-8A85-626EFED4DB34}" type="datetime1">
              <a:rPr lang="pl-PL" smtClean="0"/>
              <a:t>31.01.2024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D4F0-4ECE-40AE-85D7-A68A8E3E33ED}" type="datetime1">
              <a:rPr lang="pl-PL" noProof="0" smtClean="0"/>
              <a:pPr/>
              <a:t>31.01.2024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60AA8A-9BB7-497F-8733-07449707F8F6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4B3C227-417E-4C95-9C7C-5C1386F5CD90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5" name="Łącznik prosty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3C18F-18A2-48C4-B743-0F0D4998ADD9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247C2D-0501-49E2-9A36-3B27AFBA590B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raz — symbol zastępczy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D96C874-E4EE-4225-86CB-F2BC0ACB4528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DE4CEE6-797A-4B0D-B83B-E15E746A3A25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8" name="Obraz — symbol zastępczy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raz — symbol zastępczy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5779860-ADF7-44CF-BEB8-866FC3C678CB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277E2C1-4626-4BB7-9B56-95C0C4780E67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03D5771-5BA9-4AFC-ABF8-D6A94B5C16BC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BDBF5CC-DB3C-4868-8673-874A17E390CE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B8AF82-5DEE-444B-95B1-40A2B51D3F28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ównoległobok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B41BE-C4C6-436E-A8C9-C9C71ECBD434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Obraz — symbol zastępczy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877A77-20AB-43FB-92D7-A39D06BAA579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600372-6E71-456B-9B19-F24F31E0E56E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ównoległobok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618FD14-5C8E-49C8-84E9-FE8AB263D00E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2" name="Obraz — symbol zastępczy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pl-PL" sz="1400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11C42E3-6587-4C6F-BA79-B679C14C4D02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2" name="Obraz — symbol zastępczy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pl-PL" sz="1400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49C4C-07E8-411C-B200-A7549BDE53C0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11A880-4221-4037-BE30-5F39F95E6348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C8FD79-6E1D-4620-9725-2F537E9A4C06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ównoległobok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41C4043-76CA-45FF-89A3-5BC98E299B4C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ównoległobok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DE34B5F-476D-4077-88EF-6158DD6AA812}" type="datetime1">
              <a:rPr lang="pl-PL" noProof="0" smtClean="0"/>
              <a:t>31.01.2024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— symbol zastępczy 5">
            <a:extLst>
              <a:ext uri="{FF2B5EF4-FFF2-40B4-BE49-F238E27FC236}">
                <a16:creationId xmlns:a16="http://schemas.microsoft.com/office/drawing/2014/main" id="{C7D5F6B1-1228-4C2A-AE2C-950C34054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11067" r="16298" b="20296"/>
          <a:stretch/>
        </p:blipFill>
        <p:spPr>
          <a:xfrm>
            <a:off x="377091" y="296862"/>
            <a:ext cx="5481295" cy="615632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4748" y="758952"/>
            <a:ext cx="4330931" cy="3227514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Dzieje Diecezji w Herbie zapisane 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4749" y="5280533"/>
            <a:ext cx="4330931" cy="596392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pl-PL" sz="3600" dirty="0">
                <a:latin typeface="+mj-lt"/>
              </a:rPr>
              <a:t>Diecezja Płocka</a:t>
            </a:r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>
            <a:extLst>
              <a:ext uri="{FF2B5EF4-FFF2-40B4-BE49-F238E27FC236}">
                <a16:creationId xmlns:a16="http://schemas.microsoft.com/office/drawing/2014/main" id="{52C0B6CB-294F-F6B3-BDD6-37AB4E315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6726" y="1446663"/>
            <a:ext cx="4356100" cy="5006525"/>
          </a:xfrm>
        </p:spPr>
        <p:txBody>
          <a:bodyPr>
            <a:normAutofit/>
          </a:bodyPr>
          <a:lstStyle/>
          <a:p>
            <a:r>
              <a:rPr lang="pl-PL" sz="1800" cap="none" dirty="0"/>
              <a:t>Nowy herb nadał płockiej kapitule w 1518 r. cesarz niemiecki Maksymilian I Habsburg. Widnieje w nim korona, symbol św. Zygmunta, którego relikwie znajdują się w płockiej katedrze, złote skosy na błękitnym tle (herb Burgundii, której królem był </a:t>
            </a:r>
            <a:br>
              <a:rPr lang="pl-PL" sz="1800" cap="none" dirty="0"/>
            </a:br>
            <a:r>
              <a:rPr lang="pl-PL" sz="1800" cap="none" dirty="0"/>
              <a:t>św. Zygmunt) oraz złota gwiazda, która nawiązuje do Gwiazdy Betlejemskiej.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6E9F47D-8247-1FCB-9D09-0078B519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638" y="0"/>
            <a:ext cx="5448300" cy="6858000"/>
          </a:xfrm>
          <a:prstGeom prst="rect">
            <a:avLst/>
          </a:prstGeom>
        </p:spPr>
      </p:pic>
      <p:sp>
        <p:nvSpPr>
          <p:cNvPr id="2" name="Tytuł 2">
            <a:extLst>
              <a:ext uri="{FF2B5EF4-FFF2-40B4-BE49-F238E27FC236}">
                <a16:creationId xmlns:a16="http://schemas.microsoft.com/office/drawing/2014/main" id="{96B602B1-C04F-4BFD-B5E3-2139169E2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725" y="296863"/>
            <a:ext cx="4338638" cy="993775"/>
          </a:xfrm>
        </p:spPr>
        <p:txBody>
          <a:bodyPr>
            <a:normAutofit/>
          </a:bodyPr>
          <a:lstStyle/>
          <a:p>
            <a:r>
              <a:rPr lang="pl-PL" sz="2400" dirty="0"/>
              <a:t>Symbolika poszczególnych elementów herbu: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D64B47-52D5-9BF9-4076-DB3585F9F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5" y="4788097"/>
            <a:ext cx="1279760" cy="17730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2F30B85-0538-BAC9-6D2F-BE25735EF97C}"/>
              </a:ext>
            </a:extLst>
          </p:cNvPr>
          <p:cNvSpPr txBox="1"/>
          <p:nvPr/>
        </p:nvSpPr>
        <p:spPr>
          <a:xfrm>
            <a:off x="8096485" y="6050587"/>
            <a:ext cx="15670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relikwiarz św. Zygmunta w płockiej katedrze (źródło: katedraplock.pl)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65CC58B-08C0-C54A-2280-B7BCC67D4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3564" y="4788097"/>
            <a:ext cx="1491799" cy="164097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115A9ED-35F0-9574-6A43-6A0C75E779F8}"/>
              </a:ext>
            </a:extLst>
          </p:cNvPr>
          <p:cNvSpPr txBox="1"/>
          <p:nvPr/>
        </p:nvSpPr>
        <p:spPr>
          <a:xfrm>
            <a:off x="9646101" y="4356443"/>
            <a:ext cx="14917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herb Burgundii (źródło: fr.wikipedia.org)</a:t>
            </a:r>
          </a:p>
        </p:txBody>
      </p:sp>
    </p:spTree>
    <p:extLst>
      <p:ext uri="{BB962C8B-B14F-4D97-AF65-F5344CB8AC3E}">
        <p14:creationId xmlns:p14="http://schemas.microsoft.com/office/powerpoint/2010/main" val="35794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>
            <a:extLst>
              <a:ext uri="{FF2B5EF4-FFF2-40B4-BE49-F238E27FC236}">
                <a16:creationId xmlns:a16="http://schemas.microsoft.com/office/drawing/2014/main" id="{52C0B6CB-294F-F6B3-BDD6-37AB4E315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360" y="1551939"/>
            <a:ext cx="4355465" cy="1739901"/>
          </a:xfrm>
        </p:spPr>
        <p:txBody>
          <a:bodyPr>
            <a:normAutofit/>
          </a:bodyPr>
          <a:lstStyle/>
          <a:p>
            <a:r>
              <a:rPr lang="pl-PL" sz="2000" cap="none" dirty="0"/>
              <a:t>Dwa skrzyżowane kwiaty lilii – symbol św. Stanisława Kostki, głównego patrona diecezji (jedyny jak dotąd święty pochodzący z terenu diecezji).</a:t>
            </a:r>
          </a:p>
          <a:p>
            <a:endParaRPr lang="pl-PL" sz="2000" cap="none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6E9F47D-8247-1FCB-9D09-0078B519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638" y="0"/>
            <a:ext cx="5448300" cy="6858000"/>
          </a:xfrm>
          <a:prstGeom prst="rect">
            <a:avLst/>
          </a:prstGeom>
        </p:spPr>
      </p:pic>
      <p:sp>
        <p:nvSpPr>
          <p:cNvPr id="2" name="Tytuł 2">
            <a:extLst>
              <a:ext uri="{FF2B5EF4-FFF2-40B4-BE49-F238E27FC236}">
                <a16:creationId xmlns:a16="http://schemas.microsoft.com/office/drawing/2014/main" id="{4A16A667-5AFB-4BCC-E4E9-05D6B443B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725" y="296863"/>
            <a:ext cx="4338638" cy="993775"/>
          </a:xfrm>
        </p:spPr>
        <p:txBody>
          <a:bodyPr>
            <a:normAutofit/>
          </a:bodyPr>
          <a:lstStyle/>
          <a:p>
            <a:r>
              <a:rPr lang="pl-PL" sz="2400" dirty="0"/>
              <a:t>Symbolika poszczególnych elementów herbu: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0BEB1C-A200-A9F7-BD0A-8028AA070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5" y="3291841"/>
            <a:ext cx="2266013" cy="316134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680E5E6-D186-6E48-675D-BD6A6E0C6DFE}"/>
              </a:ext>
            </a:extLst>
          </p:cNvPr>
          <p:cNvSpPr txBox="1"/>
          <p:nvPr/>
        </p:nvSpPr>
        <p:spPr>
          <a:xfrm>
            <a:off x="9161160" y="5592312"/>
            <a:ext cx="21672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W ikonografii św. Stanisław Kostka przedstawiany jest w stroju jezuity. Jego atrybutami są m.in: krucyfiks, lilia, laska pielgrzymia i różaniec</a:t>
            </a:r>
          </a:p>
          <a:p>
            <a:r>
              <a:rPr lang="pl-PL" sz="1050" dirty="0"/>
              <a:t>źródło: nowytydzien.pl</a:t>
            </a:r>
          </a:p>
        </p:txBody>
      </p:sp>
    </p:spTree>
    <p:extLst>
      <p:ext uri="{BB962C8B-B14F-4D97-AF65-F5344CB8AC3E}">
        <p14:creationId xmlns:p14="http://schemas.microsoft.com/office/powerpoint/2010/main" val="375853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>
            <a:extLst>
              <a:ext uri="{FF2B5EF4-FFF2-40B4-BE49-F238E27FC236}">
                <a16:creationId xmlns:a16="http://schemas.microsoft.com/office/drawing/2014/main" id="{52C0B6CB-294F-F6B3-BDD6-37AB4E315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360" y="1479867"/>
            <a:ext cx="4355465" cy="2377441"/>
          </a:xfrm>
        </p:spPr>
        <p:txBody>
          <a:bodyPr>
            <a:normAutofit fontScale="77500" lnSpcReduction="20000"/>
          </a:bodyPr>
          <a:lstStyle/>
          <a:p>
            <a:r>
              <a:rPr lang="pl-PL" sz="2000" cap="none" dirty="0"/>
              <a:t>Mitra nad tarczą herbową: nawiązuje do mitry używanej przez bł. Antoniego Juliana Nowowiejskiego(1858-1941), ordynariusza diecezji płockiej z I poł XX w. i męczennika II wojny światowej. </a:t>
            </a:r>
          </a:p>
          <a:p>
            <a:r>
              <a:rPr lang="pl-PL" sz="2000" cap="none" dirty="0"/>
              <a:t>W ten sposób herb diecezji jest wyrazem hołdu wobec jednej trzeciej duchowieństwa płockiego – kapłanów i kleryków, zamęczonych w czasie II wojny światowej.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6E9F47D-8247-1FCB-9D09-0078B519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638" y="0"/>
            <a:ext cx="5448300" cy="6858000"/>
          </a:xfrm>
          <a:prstGeom prst="rect">
            <a:avLst/>
          </a:prstGeom>
        </p:spPr>
      </p:pic>
      <p:sp>
        <p:nvSpPr>
          <p:cNvPr id="2" name="Tytuł 2">
            <a:extLst>
              <a:ext uri="{FF2B5EF4-FFF2-40B4-BE49-F238E27FC236}">
                <a16:creationId xmlns:a16="http://schemas.microsoft.com/office/drawing/2014/main" id="{24FD892E-5E96-7315-F197-E212AEE2B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725" y="296863"/>
            <a:ext cx="4338638" cy="993775"/>
          </a:xfrm>
        </p:spPr>
        <p:txBody>
          <a:bodyPr>
            <a:normAutofit/>
          </a:bodyPr>
          <a:lstStyle/>
          <a:p>
            <a:r>
              <a:rPr lang="pl-PL" sz="2400" dirty="0"/>
              <a:t>Symbolika poszczególnych elementów herbu: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8BF870A-F56D-AB0F-677A-99434D9EF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6"/>
          <a:stretch/>
        </p:blipFill>
        <p:spPr>
          <a:xfrm>
            <a:off x="6898005" y="3749040"/>
            <a:ext cx="2137051" cy="237744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DA3E1AE-AA46-677E-AE61-BD9DB54DA777}"/>
              </a:ext>
            </a:extLst>
          </p:cNvPr>
          <p:cNvSpPr txBox="1"/>
          <p:nvPr/>
        </p:nvSpPr>
        <p:spPr>
          <a:xfrm>
            <a:off x="6816725" y="6199272"/>
            <a:ext cx="29883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/>
              <a:t>bł. Antoni Julian Nowowiejski (</a:t>
            </a:r>
            <a:r>
              <a:rPr lang="pl-PL" sz="1050" dirty="0" err="1"/>
              <a:t>źródło:lso.tarnow.pl</a:t>
            </a:r>
            <a:r>
              <a:rPr lang="pl-PL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072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3BBD9BCC-3B75-433D-DE3E-276F56463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360" y="296863"/>
            <a:ext cx="4338320" cy="993457"/>
          </a:xfrm>
        </p:spPr>
        <p:txBody>
          <a:bodyPr>
            <a:normAutofit/>
          </a:bodyPr>
          <a:lstStyle/>
          <a:p>
            <a:r>
              <a:rPr lang="pl-PL" sz="2400" dirty="0"/>
              <a:t>Co to jest Diecezja? (przypomnienie)</a:t>
            </a:r>
          </a:p>
        </p:txBody>
      </p:sp>
      <p:sp>
        <p:nvSpPr>
          <p:cNvPr id="6" name="Podtytuł 3">
            <a:extLst>
              <a:ext uri="{FF2B5EF4-FFF2-40B4-BE49-F238E27FC236}">
                <a16:creationId xmlns:a16="http://schemas.microsoft.com/office/drawing/2014/main" id="{89C30964-8B2F-A0FA-D717-6CB4AD103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360" y="1290320"/>
            <a:ext cx="4572000" cy="2042160"/>
          </a:xfrm>
        </p:spPr>
        <p:txBody>
          <a:bodyPr anchor="ctr">
            <a:normAutofit/>
          </a:bodyPr>
          <a:lstStyle/>
          <a:p>
            <a:r>
              <a:rPr lang="pl-PL" sz="1600" b="1" cap="none" dirty="0">
                <a:solidFill>
                  <a:srgbClr val="C00000"/>
                </a:solidFill>
                <a:latin typeface="Aptos Narrow" panose="020B0004020202020204" pitchFamily="34" charset="0"/>
              </a:rPr>
              <a:t>Diecezja </a:t>
            </a:r>
            <a:r>
              <a:rPr lang="pl-PL" sz="1600" cap="none" dirty="0">
                <a:latin typeface="Aptos Narrow" panose="020B0004020202020204" pitchFamily="34" charset="0"/>
              </a:rPr>
              <a:t>jest</a:t>
            </a:r>
            <a:r>
              <a:rPr lang="pl-PL" sz="1600" b="1" cap="none" dirty="0">
                <a:latin typeface="Aptos Narrow" panose="020B0004020202020204" pitchFamily="34" charset="0"/>
              </a:rPr>
              <a:t> </a:t>
            </a:r>
            <a:r>
              <a:rPr lang="pl-PL" sz="1600" cap="none" dirty="0">
                <a:latin typeface="Aptos Narrow" panose="020B0004020202020204" pitchFamily="34" charset="0"/>
              </a:rPr>
              <a:t>to jednostka administracyjna (terytorium) Kościoła, na czele której stoi biskup ordynariusz.</a:t>
            </a:r>
          </a:p>
          <a:p>
            <a:r>
              <a:rPr lang="pl-PL" sz="1600" cap="none" dirty="0">
                <a:latin typeface="Aptos Narrow" panose="020B0004020202020204" pitchFamily="34" charset="0"/>
              </a:rPr>
              <a:t>Składa się z dekanatów i parafii.</a:t>
            </a:r>
          </a:p>
          <a:p>
            <a:r>
              <a:rPr lang="pl-PL" sz="1600" cap="none" dirty="0">
                <a:latin typeface="Aptos Narrow" panose="020B0004020202020204" pitchFamily="34" charset="0"/>
              </a:rPr>
              <a:t>Nasza diecezja to </a:t>
            </a:r>
            <a:r>
              <a:rPr lang="pl-PL" sz="1800" b="1" cap="none" dirty="0">
                <a:solidFill>
                  <a:schemeClr val="accent1">
                    <a:lumMod val="75000"/>
                  </a:schemeClr>
                </a:solidFill>
                <a:latin typeface="Aptos Narrow" panose="020B0004020202020204" pitchFamily="34" charset="0"/>
              </a:rPr>
              <a:t>Diecezja Płocka</a:t>
            </a:r>
            <a:r>
              <a:rPr lang="pl-PL" sz="1600" cap="none" dirty="0">
                <a:latin typeface="Aptos Narrow" panose="020B0004020202020204" pitchFamily="34" charset="0"/>
              </a:rPr>
              <a:t>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BEC89C7-8B61-5BE3-F7B9-02EF9943E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1" y="329565"/>
            <a:ext cx="5256500" cy="495363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9D7529CE-7C7A-A152-5552-FAE08029F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1" y="4232120"/>
            <a:ext cx="1905000" cy="164480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86E4289-A029-BB2A-6EED-C292FDAD2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4232120"/>
            <a:ext cx="1905001" cy="1644806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5573E12-AD77-2835-6FC5-CD2FBCCC06FB}"/>
              </a:ext>
            </a:extLst>
          </p:cNvPr>
          <p:cNvSpPr txBox="1"/>
          <p:nvPr/>
        </p:nvSpPr>
        <p:spPr>
          <a:xfrm>
            <a:off x="3193726" y="5415260"/>
            <a:ext cx="1425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Biskup pomocniczy</a:t>
            </a:r>
            <a:br>
              <a:rPr lang="pl-PL" sz="1200" dirty="0">
                <a:solidFill>
                  <a:schemeClr val="bg1"/>
                </a:solidFill>
              </a:rPr>
            </a:br>
            <a:r>
              <a:rPr lang="pl-PL" sz="1200" dirty="0">
                <a:solidFill>
                  <a:schemeClr val="bg1"/>
                </a:solidFill>
              </a:rPr>
              <a:t>Mirosław Milewski</a:t>
            </a:r>
          </a:p>
        </p:txBody>
      </p:sp>
    </p:spTree>
    <p:extLst>
      <p:ext uri="{BB962C8B-B14F-4D97-AF65-F5344CB8AC3E}">
        <p14:creationId xmlns:p14="http://schemas.microsoft.com/office/powerpoint/2010/main" val="4848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1AD4C8F-45B8-1569-23EF-5EC762AD2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284" y="1014191"/>
            <a:ext cx="3494783" cy="2621088"/>
          </a:xfrm>
          <a:prstGeom prst="rect">
            <a:avLst/>
          </a:prstGeom>
        </p:spPr>
      </p:pic>
      <p:sp>
        <p:nvSpPr>
          <p:cNvPr id="5" name="Tytuł 2">
            <a:extLst>
              <a:ext uri="{FF2B5EF4-FFF2-40B4-BE49-F238E27FC236}">
                <a16:creationId xmlns:a16="http://schemas.microsoft.com/office/drawing/2014/main" id="{66516749-B6FA-1D27-BB78-0CD5E22E70FB}"/>
              </a:ext>
            </a:extLst>
          </p:cNvPr>
          <p:cNvSpPr txBox="1">
            <a:spLocks/>
          </p:cNvSpPr>
          <p:nvPr/>
        </p:nvSpPr>
        <p:spPr>
          <a:xfrm>
            <a:off x="1092200" y="296863"/>
            <a:ext cx="10063480" cy="6073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Wprowadzenie – główne świątynie diecezji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F0FA16C-9F0F-5BC7-EC85-99785D86D0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r="7190" b="7175"/>
          <a:stretch/>
        </p:blipFill>
        <p:spPr>
          <a:xfrm>
            <a:off x="4807374" y="1014191"/>
            <a:ext cx="3262105" cy="26685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BF1B85D-89AC-2431-636A-D075A087F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0" r="11952" b="4876"/>
          <a:stretch/>
        </p:blipFill>
        <p:spPr>
          <a:xfrm>
            <a:off x="8283786" y="1014191"/>
            <a:ext cx="3494783" cy="265969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4068DEC-CE99-BEA5-F48A-0EBC0C5B62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2" b="15088"/>
          <a:stretch/>
        </p:blipFill>
        <p:spPr>
          <a:xfrm>
            <a:off x="6123940" y="3916533"/>
            <a:ext cx="3494783" cy="262108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FCF6652-BAD4-12AB-2761-403AA77115E9}"/>
              </a:ext>
            </a:extLst>
          </p:cNvPr>
          <p:cNvSpPr txBox="1"/>
          <p:nvPr/>
        </p:nvSpPr>
        <p:spPr>
          <a:xfrm>
            <a:off x="3827780" y="6030415"/>
            <a:ext cx="2296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Myriad Pro" panose="020B0503030403020204" pitchFamily="34" charset="0"/>
              </a:rPr>
              <a:t>Kolegiata św. Bartłomieja w Płocku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2D7DFAA-1723-F68B-530C-D87CC523C9F8}"/>
              </a:ext>
            </a:extLst>
          </p:cNvPr>
          <p:cNvSpPr txBox="1"/>
          <p:nvPr/>
        </p:nvSpPr>
        <p:spPr>
          <a:xfrm>
            <a:off x="1697595" y="3745230"/>
            <a:ext cx="2296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Myriad Pro" panose="020B0503030403020204" pitchFamily="34" charset="0"/>
              </a:rPr>
              <a:t>Bazylika katedralna Wniebowzięcia Najświętszej Maryi Panny w Płocku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7BED2C6-3E1F-5403-1EF8-74B2AB3D3D54}"/>
              </a:ext>
            </a:extLst>
          </p:cNvPr>
          <p:cNvSpPr txBox="1"/>
          <p:nvPr/>
        </p:nvSpPr>
        <p:spPr>
          <a:xfrm>
            <a:off x="4765290" y="3682771"/>
            <a:ext cx="3262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Myriad Pro" panose="020B0503030403020204" pitchFamily="34" charset="0"/>
              </a:rPr>
              <a:t>Bazylika kolegiacka Zwiastowania Najświętszej Maryi Panny w Pułtusku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33F6121-1B4A-57C0-35CA-C31D5F23F099}"/>
              </a:ext>
            </a:extLst>
          </p:cNvPr>
          <p:cNvSpPr txBox="1"/>
          <p:nvPr/>
        </p:nvSpPr>
        <p:spPr>
          <a:xfrm>
            <a:off x="9618723" y="3745230"/>
            <a:ext cx="2296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Myriad Pro" panose="020B0503030403020204" pitchFamily="34" charset="0"/>
              </a:rPr>
              <a:t>Bazylika Zwiastowania Najświętszej Marii Panny w Czerwińsku nad Wisłą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EFA685D-FA0C-F08B-BAE2-4A9A52231D68}"/>
              </a:ext>
            </a:extLst>
          </p:cNvPr>
          <p:cNvSpPr txBox="1"/>
          <p:nvPr/>
        </p:nvSpPr>
        <p:spPr>
          <a:xfrm>
            <a:off x="1092200" y="6119193"/>
            <a:ext cx="1481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Myriad Pro" panose="020B0503030403020204" pitchFamily="34" charset="0"/>
              </a:rPr>
              <a:t>źródło: </a:t>
            </a:r>
            <a:r>
              <a:rPr lang="pl-PL" sz="1400" dirty="0" err="1">
                <a:latin typeface="Myriad Pro" panose="020B0503030403020204" pitchFamily="34" charset="0"/>
              </a:rPr>
              <a:t>wikipedia</a:t>
            </a:r>
            <a:endParaRPr lang="pl-PL" sz="1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>
            <a:extLst>
              <a:ext uri="{FF2B5EF4-FFF2-40B4-BE49-F238E27FC236}">
                <a16:creationId xmlns:a16="http://schemas.microsoft.com/office/drawing/2014/main" id="{EAC23914-BC7F-C360-336C-0961B8B10012}"/>
              </a:ext>
            </a:extLst>
          </p:cNvPr>
          <p:cNvSpPr txBox="1">
            <a:spLocks/>
          </p:cNvSpPr>
          <p:nvPr/>
        </p:nvSpPr>
        <p:spPr>
          <a:xfrm>
            <a:off x="1092200" y="296863"/>
            <a:ext cx="10063480" cy="6073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Wprowadzenie – główni święci diecezji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DDEFE8F-1EA8-348A-A6FE-933E2E172C1E}"/>
              </a:ext>
            </a:extLst>
          </p:cNvPr>
          <p:cNvSpPr txBox="1"/>
          <p:nvPr/>
        </p:nvSpPr>
        <p:spPr>
          <a:xfrm>
            <a:off x="5471160" y="3848446"/>
            <a:ext cx="200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Myriad Pro" panose="020B0503030403020204" pitchFamily="34" charset="0"/>
              </a:rPr>
              <a:t>św. Stanisław Kostka, główny patron diecezji płockiej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9BB510-206E-9711-13A5-88AF6261177B}"/>
              </a:ext>
            </a:extLst>
          </p:cNvPr>
          <p:cNvSpPr txBox="1"/>
          <p:nvPr/>
        </p:nvSpPr>
        <p:spPr>
          <a:xfrm>
            <a:off x="1092200" y="3848446"/>
            <a:ext cx="21183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Myriad Pro" panose="020B0503030403020204" pitchFamily="34" charset="0"/>
              </a:rPr>
              <a:t>św. Stanisław ze Szczepanowa – patron diecezji;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53F51BC-910F-86A9-EC68-16FB17DAC1E9}"/>
              </a:ext>
            </a:extLst>
          </p:cNvPr>
          <p:cNvSpPr txBox="1"/>
          <p:nvPr/>
        </p:nvSpPr>
        <p:spPr>
          <a:xfrm>
            <a:off x="7555805" y="3848446"/>
            <a:ext cx="18164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Myriad Pro" panose="020B0503030403020204" pitchFamily="34" charset="0"/>
              </a:rPr>
              <a:t>św. Andrzej Bobola, nauczał w kolegium jezuitów w Płocku;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517A44A-451D-6A2F-1BFC-B84680760544}"/>
              </a:ext>
            </a:extLst>
          </p:cNvPr>
          <p:cNvSpPr txBox="1"/>
          <p:nvPr/>
        </p:nvSpPr>
        <p:spPr>
          <a:xfrm>
            <a:off x="9438262" y="3848446"/>
            <a:ext cx="21280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Myriad Pro" panose="020B0503030403020204" pitchFamily="34" charset="0"/>
              </a:rPr>
              <a:t>św. Faustyna Kowalska – siostra zakonna ze Zgromadzenia Sióstr Matki Bożej Miłosierdzia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0D1CE01-62A1-A613-AD4C-76E5A28F6678}"/>
              </a:ext>
            </a:extLst>
          </p:cNvPr>
          <p:cNvSpPr txBox="1"/>
          <p:nvPr/>
        </p:nvSpPr>
        <p:spPr>
          <a:xfrm>
            <a:off x="3274756" y="3848446"/>
            <a:ext cx="21183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Myriad Pro" panose="020B0503030403020204" pitchFamily="34" charset="0"/>
              </a:rPr>
              <a:t>św. Zygmunt – patron miasta, kapituły katedralnej.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A9D4906-7626-C8DD-6F97-D6A4C631A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1" y="1008183"/>
            <a:ext cx="2118360" cy="274857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959AB48-1CAD-4998-7E3C-26751C1E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58" y="1007329"/>
            <a:ext cx="2062858" cy="274857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16013DF-77E2-64EF-8F83-4B27769DF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13" y="1007329"/>
            <a:ext cx="1964947" cy="274132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590056B8-AB1A-B8EF-A5C9-BEE2D7DB7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57" y="1016236"/>
            <a:ext cx="1774765" cy="2746449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1FCF06C-9FD4-AC3A-2149-E3394B5FE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18" y="1007329"/>
            <a:ext cx="2074399" cy="2755356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D4BC424-EDDD-CCC1-4236-8A1B7461A2AB}"/>
              </a:ext>
            </a:extLst>
          </p:cNvPr>
          <p:cNvSpPr txBox="1"/>
          <p:nvPr/>
        </p:nvSpPr>
        <p:spPr>
          <a:xfrm>
            <a:off x="5355461" y="6048073"/>
            <a:ext cx="1481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Myriad Pro" panose="020B0503030403020204" pitchFamily="34" charset="0"/>
              </a:rPr>
              <a:t>źródło: </a:t>
            </a:r>
            <a:r>
              <a:rPr lang="pl-PL" sz="1400" dirty="0" err="1">
                <a:latin typeface="Myriad Pro" panose="020B0503030403020204" pitchFamily="34" charset="0"/>
              </a:rPr>
              <a:t>wikipedia</a:t>
            </a:r>
            <a:endParaRPr lang="pl-PL" sz="1400" dirty="0">
              <a:latin typeface="Myriad Pro" panose="020B0503030403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D41251F-F9B6-6579-A122-597CC110F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775" y="4660994"/>
            <a:ext cx="1595305" cy="177762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F3843BC-54AB-CABC-7DFD-BEBC0022BD61}"/>
              </a:ext>
            </a:extLst>
          </p:cNvPr>
          <p:cNvSpPr txBox="1"/>
          <p:nvPr/>
        </p:nvSpPr>
        <p:spPr>
          <a:xfrm>
            <a:off x="2718495" y="5592865"/>
            <a:ext cx="323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Myriad Pro" panose="020B0503030403020204" pitchFamily="34" charset="0"/>
              </a:rPr>
              <a:t>bł. Antoni Julian Nowowiejski </a:t>
            </a:r>
            <a:endParaRPr lang="pl-PL" sz="1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1A37790-7655-69EB-3691-1725C5419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360" y="296863"/>
            <a:ext cx="4338320" cy="993457"/>
          </a:xfrm>
        </p:spPr>
        <p:txBody>
          <a:bodyPr>
            <a:normAutofit/>
          </a:bodyPr>
          <a:lstStyle/>
          <a:p>
            <a:r>
              <a:rPr lang="pl-PL" sz="2400" dirty="0"/>
              <a:t>Wprowadzenie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52C0B6CB-294F-F6B3-BDD6-37AB4E315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360" y="1290320"/>
            <a:ext cx="4572000" cy="5059680"/>
          </a:xfrm>
        </p:spPr>
        <p:txBody>
          <a:bodyPr anchor="ctr">
            <a:normAutofit/>
          </a:bodyPr>
          <a:lstStyle/>
          <a:p>
            <a:r>
              <a:rPr lang="pl-PL" sz="1600" b="1" cap="none" dirty="0">
                <a:solidFill>
                  <a:srgbClr val="C00000"/>
                </a:solidFill>
                <a:latin typeface="Aptos Narrow" panose="020B0004020202020204" pitchFamily="34" charset="0"/>
              </a:rPr>
              <a:t>Diecezja płocka </a:t>
            </a:r>
            <a:r>
              <a:rPr lang="pl-PL" sz="1600" cap="none" dirty="0">
                <a:latin typeface="Aptos Narrow" panose="020B0004020202020204" pitchFamily="34" charset="0"/>
              </a:rPr>
              <a:t>to jedna z najstarszych diecezji w Polsce. Powstała już w </a:t>
            </a:r>
            <a:r>
              <a:rPr lang="pl-PL" sz="1600" b="1" cap="none" dirty="0">
                <a:solidFill>
                  <a:srgbClr val="C00000"/>
                </a:solidFill>
                <a:latin typeface="Aptos Narrow" panose="020B0004020202020204" pitchFamily="34" charset="0"/>
              </a:rPr>
              <a:t>1075 r</a:t>
            </a:r>
            <a:r>
              <a:rPr lang="pl-PL" sz="1600" cap="none" dirty="0">
                <a:latin typeface="Aptos Narrow" panose="020B0004020202020204" pitchFamily="34" charset="0"/>
              </a:rPr>
              <a:t>., jednak dopiero w 2021 roku doczekała się swojego herbu. </a:t>
            </a:r>
          </a:p>
          <a:p>
            <a:r>
              <a:rPr lang="pl-PL" sz="1600" cap="none" dirty="0">
                <a:latin typeface="Aptos Narrow" panose="020B0004020202020204" pitchFamily="34" charset="0"/>
              </a:rPr>
              <a:t>Zaprojektował go włoski grafik Enzo </a:t>
            </a:r>
            <a:r>
              <a:rPr lang="pl-PL" sz="1600" cap="none" dirty="0" err="1">
                <a:latin typeface="Aptos Narrow" panose="020B0004020202020204" pitchFamily="34" charset="0"/>
              </a:rPr>
              <a:t>Parrino</a:t>
            </a:r>
            <a:r>
              <a:rPr lang="pl-PL" sz="1600" cap="none" dirty="0">
                <a:latin typeface="Aptos Narrow" panose="020B0004020202020204" pitchFamily="34" charset="0"/>
              </a:rPr>
              <a:t>, a zatwierdził </a:t>
            </a:r>
            <a:br>
              <a:rPr lang="pl-PL" sz="1600" cap="none" dirty="0">
                <a:latin typeface="Aptos Narrow" panose="020B0004020202020204" pitchFamily="34" charset="0"/>
              </a:rPr>
            </a:br>
            <a:r>
              <a:rPr lang="pl-PL" sz="1600" cap="none" dirty="0">
                <a:latin typeface="Aptos Narrow" panose="020B0004020202020204" pitchFamily="34" charset="0"/>
              </a:rPr>
              <a:t>7 listopada 2021 r. bp. Piotr Libera podczas uroczystej inauguracji Procesu Synodalnego diecezji płockiej.</a:t>
            </a:r>
          </a:p>
          <a:p>
            <a:r>
              <a:rPr lang="pl-PL" sz="1600" cap="none" dirty="0">
                <a:latin typeface="Aptos Narrow" panose="020B0004020202020204" pitchFamily="34" charset="0"/>
              </a:rPr>
              <a:t>W 2025 będziemy obchodzić 950. rocznicę utworzenia diecezji. Z tej okazji postaramy się poznać najważniejsze symbole ukryte w jej herbie.</a:t>
            </a:r>
          </a:p>
          <a:p>
            <a:r>
              <a:rPr lang="pl-PL" sz="1600" cap="none" dirty="0">
                <a:latin typeface="Aptos Narrow" panose="020B0004020202020204" pitchFamily="34" charset="0"/>
              </a:rPr>
              <a:t>Rozpoczynamy od omówienia symboliki zawartej w herbie.</a:t>
            </a:r>
          </a:p>
          <a:p>
            <a:endParaRPr lang="pl-PL" sz="2000" cap="none" dirty="0">
              <a:latin typeface="Aptos Narrow" panose="020B0004020202020204" pitchFamily="34" charset="0"/>
            </a:endParaRPr>
          </a:p>
        </p:txBody>
      </p:sp>
      <p:pic>
        <p:nvPicPr>
          <p:cNvPr id="17" name="Obraz — symbol zastępczy 5">
            <a:extLst>
              <a:ext uri="{FF2B5EF4-FFF2-40B4-BE49-F238E27FC236}">
                <a16:creationId xmlns:a16="http://schemas.microsoft.com/office/drawing/2014/main" id="{A0C1BCF5-5FE5-EFE7-EEBB-3F6B2B5A8F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11067" r="16298" b="20296"/>
          <a:stretch/>
        </p:blipFill>
        <p:spPr>
          <a:xfrm>
            <a:off x="377091" y="296862"/>
            <a:ext cx="5481295" cy="6156325"/>
          </a:xfrm>
        </p:spPr>
      </p:pic>
    </p:spTree>
    <p:extLst>
      <p:ext uri="{BB962C8B-B14F-4D97-AF65-F5344CB8AC3E}">
        <p14:creationId xmlns:p14="http://schemas.microsoft.com/office/powerpoint/2010/main" val="14862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1A37790-7655-69EB-3691-1725C5419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360" y="296863"/>
            <a:ext cx="4338320" cy="993457"/>
          </a:xfrm>
        </p:spPr>
        <p:txBody>
          <a:bodyPr>
            <a:normAutofit/>
          </a:bodyPr>
          <a:lstStyle/>
          <a:p>
            <a:r>
              <a:rPr lang="pl-PL" sz="2400" dirty="0"/>
              <a:t>Symbolika poszczególnych elementów herbu: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52C0B6CB-294F-F6B3-BDD6-37AB4E315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360" y="1978659"/>
            <a:ext cx="4355465" cy="3898265"/>
          </a:xfrm>
        </p:spPr>
        <p:txBody>
          <a:bodyPr anchor="ctr">
            <a:normAutofit fontScale="92500"/>
          </a:bodyPr>
          <a:lstStyle/>
          <a:p>
            <a:r>
              <a:rPr lang="pl-PL" sz="2000" cap="none" dirty="0">
                <a:latin typeface="Aptos Narrow" panose="020B0004020202020204" pitchFamily="34" charset="0"/>
              </a:rPr>
              <a:t>Ks. Wojciech </a:t>
            </a:r>
            <a:r>
              <a:rPr lang="pl-PL" sz="2000" cap="none" dirty="0" err="1">
                <a:latin typeface="Aptos Narrow" panose="020B0004020202020204" pitchFamily="34" charset="0"/>
              </a:rPr>
              <a:t>Kućko</a:t>
            </a:r>
            <a:r>
              <a:rPr lang="pl-PL" sz="2000" cap="none" dirty="0">
                <a:latin typeface="Aptos Narrow" panose="020B0004020202020204" pitchFamily="34" charset="0"/>
              </a:rPr>
              <a:t>, prezentujący na stronie diecezjalnej nowy herb napisał, że: przywołuje spuściznę historyczną i znaczenie dziejowe jednej z najstarszych struktur kościelnych na ziemiach polskich, podkreśla on godność Kościoła płockiego, jak również jest elementem promocji i ewangelizacji, szczególnie w kontekście zbliżającej się 950. rocznicy utworzenia diecezji płockiej (1075 r.)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6E9F47D-8247-1FCB-9D09-0078B519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38" y="0"/>
            <a:ext cx="544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>
            <a:extLst>
              <a:ext uri="{FF2B5EF4-FFF2-40B4-BE49-F238E27FC236}">
                <a16:creationId xmlns:a16="http://schemas.microsoft.com/office/drawing/2014/main" id="{52C0B6CB-294F-F6B3-BDD6-37AB4E315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360" y="1624085"/>
            <a:ext cx="4355465" cy="4829104"/>
          </a:xfrm>
        </p:spPr>
        <p:txBody>
          <a:bodyPr>
            <a:normAutofit/>
          </a:bodyPr>
          <a:lstStyle/>
          <a:p>
            <a:r>
              <a:rPr lang="pl-PL" sz="1800" cap="none" dirty="0"/>
              <a:t>Herb diecezji został zaprojektowany na tarczy francuskiej dwudzielnej w pas, ograniczonej czarną linią konturową. </a:t>
            </a:r>
          </a:p>
          <a:p>
            <a:endParaRPr lang="pl-PL" sz="1800" cap="none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6E9F47D-8247-1FCB-9D09-0078B519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638" y="0"/>
            <a:ext cx="5448300" cy="6858000"/>
          </a:xfrm>
          <a:prstGeom prst="rect">
            <a:avLst/>
          </a:prstGeom>
        </p:spPr>
      </p:pic>
      <p:sp>
        <p:nvSpPr>
          <p:cNvPr id="2" name="Tytuł 2">
            <a:extLst>
              <a:ext uri="{FF2B5EF4-FFF2-40B4-BE49-F238E27FC236}">
                <a16:creationId xmlns:a16="http://schemas.microsoft.com/office/drawing/2014/main" id="{43CD8858-B2F4-E090-2688-A8E537B23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725" y="296863"/>
            <a:ext cx="4338638" cy="993775"/>
          </a:xfrm>
        </p:spPr>
        <p:txBody>
          <a:bodyPr>
            <a:normAutofit/>
          </a:bodyPr>
          <a:lstStyle/>
          <a:p>
            <a:r>
              <a:rPr lang="pl-PL" sz="2400" dirty="0"/>
              <a:t>Symbolika poszczególnych elementów herbu: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B5BF22F-50F0-93F8-A2F6-732ABE68E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11" y="3662680"/>
            <a:ext cx="1755005" cy="21082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711A22D-386C-17AB-F9C2-D7CFCEA05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6" y="3429000"/>
            <a:ext cx="1991770" cy="25654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4FBD359-C7AA-4646-3DC9-301845CE81B6}"/>
              </a:ext>
            </a:extLst>
          </p:cNvPr>
          <p:cNvSpPr txBox="1"/>
          <p:nvPr/>
        </p:nvSpPr>
        <p:spPr>
          <a:xfrm>
            <a:off x="7050313" y="5876925"/>
            <a:ext cx="15921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/>
              <a:t>francuska średniowieczna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95B9BDD-675D-C72A-0DCB-CC8C81D836ED}"/>
              </a:ext>
            </a:extLst>
          </p:cNvPr>
          <p:cNvSpPr txBox="1"/>
          <p:nvPr/>
        </p:nvSpPr>
        <p:spPr>
          <a:xfrm>
            <a:off x="9649392" y="5876925"/>
            <a:ext cx="10550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/>
              <a:t>Elementy herbu</a:t>
            </a:r>
          </a:p>
        </p:txBody>
      </p:sp>
    </p:spTree>
    <p:extLst>
      <p:ext uri="{BB962C8B-B14F-4D97-AF65-F5344CB8AC3E}">
        <p14:creationId xmlns:p14="http://schemas.microsoft.com/office/powerpoint/2010/main" val="13198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>
            <a:extLst>
              <a:ext uri="{FF2B5EF4-FFF2-40B4-BE49-F238E27FC236}">
                <a16:creationId xmlns:a16="http://schemas.microsoft.com/office/drawing/2014/main" id="{52C0B6CB-294F-F6B3-BDD6-37AB4E315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822" y="1479866"/>
            <a:ext cx="4338638" cy="4973321"/>
          </a:xfrm>
        </p:spPr>
        <p:txBody>
          <a:bodyPr>
            <a:normAutofit/>
          </a:bodyPr>
          <a:lstStyle/>
          <a:p>
            <a:r>
              <a:rPr lang="pl-PL" sz="2000" cap="none" dirty="0"/>
              <a:t>W czerwonym polu górnym umieszczono górną część fasady bazyliki katedralnej w Płocku z charakterystycznymi dwoma wieżami, widocznymi z daleka w panoramie miasta. Jest to wskazanie Matki wszystkich kościołów diecezji – katedry, która od 1910 r. jest szczególnym znakiem więzi ze Stolicą Apostolską.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6E9F47D-8247-1FCB-9D09-0078B519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638" y="0"/>
            <a:ext cx="5448300" cy="6858000"/>
          </a:xfrm>
          <a:prstGeom prst="rect">
            <a:avLst/>
          </a:prstGeom>
        </p:spPr>
      </p:pic>
      <p:sp>
        <p:nvSpPr>
          <p:cNvPr id="2" name="Tytuł 2">
            <a:extLst>
              <a:ext uri="{FF2B5EF4-FFF2-40B4-BE49-F238E27FC236}">
                <a16:creationId xmlns:a16="http://schemas.microsoft.com/office/drawing/2014/main" id="{49A99E16-D0FB-2AC2-C7B3-F02177944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725" y="296863"/>
            <a:ext cx="4338638" cy="993775"/>
          </a:xfrm>
        </p:spPr>
        <p:txBody>
          <a:bodyPr>
            <a:normAutofit/>
          </a:bodyPr>
          <a:lstStyle/>
          <a:p>
            <a:r>
              <a:rPr lang="pl-PL" sz="2400" dirty="0"/>
              <a:t>Symbolika poszczególnych elementów herbu:</a:t>
            </a:r>
          </a:p>
        </p:txBody>
      </p:sp>
    </p:spTree>
    <p:extLst>
      <p:ext uri="{BB962C8B-B14F-4D97-AF65-F5344CB8AC3E}">
        <p14:creationId xmlns:p14="http://schemas.microsoft.com/office/powerpoint/2010/main" val="19263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>
            <a:extLst>
              <a:ext uri="{FF2B5EF4-FFF2-40B4-BE49-F238E27FC236}">
                <a16:creationId xmlns:a16="http://schemas.microsoft.com/office/drawing/2014/main" id="{52C0B6CB-294F-F6B3-BDD6-37AB4E315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360" y="1446663"/>
            <a:ext cx="4355465" cy="5006525"/>
          </a:xfrm>
        </p:spPr>
        <p:txBody>
          <a:bodyPr>
            <a:normAutofit/>
          </a:bodyPr>
          <a:lstStyle/>
          <a:p>
            <a:r>
              <a:rPr lang="pl-PL" sz="1800" cap="none" dirty="0"/>
              <a:t>Korona z gwiazdą (w polu górnym) i złote skosy na błękitnym tle (w polu dolnym): </a:t>
            </a:r>
            <a:r>
              <a:rPr lang="pl-PL" sz="1800" cap="none" dirty="0" err="1"/>
              <a:t>uszczerbiony</a:t>
            </a:r>
            <a:r>
              <a:rPr lang="pl-PL" sz="1800" cap="none" dirty="0"/>
              <a:t> herb kapituły katedralnej w Płocku. Pierwotnie herb ten przedstawiał Najświętszą Maryję Pannę z Dzieciątkiem Jezus.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6E9F47D-8247-1FCB-9D09-0078B519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638" y="0"/>
            <a:ext cx="5448300" cy="6858000"/>
          </a:xfrm>
          <a:prstGeom prst="rect">
            <a:avLst/>
          </a:prstGeom>
        </p:spPr>
      </p:pic>
      <p:sp>
        <p:nvSpPr>
          <p:cNvPr id="2" name="Tytuł 2">
            <a:extLst>
              <a:ext uri="{FF2B5EF4-FFF2-40B4-BE49-F238E27FC236}">
                <a16:creationId xmlns:a16="http://schemas.microsoft.com/office/drawing/2014/main" id="{96B602B1-C04F-4BFD-B5E3-2139169E2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725" y="296863"/>
            <a:ext cx="4338638" cy="993775"/>
          </a:xfrm>
        </p:spPr>
        <p:txBody>
          <a:bodyPr>
            <a:normAutofit/>
          </a:bodyPr>
          <a:lstStyle/>
          <a:p>
            <a:r>
              <a:rPr lang="pl-PL" sz="2400" dirty="0"/>
              <a:t>Symbolika poszczególnych elementów herbu: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4A07741-0B3E-783A-B67F-108BEB9D8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99" y="4148944"/>
            <a:ext cx="1042517" cy="161736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02B2F4-8B83-BC0F-43DE-880B577C65EB}"/>
              </a:ext>
            </a:extLst>
          </p:cNvPr>
          <p:cNvSpPr txBox="1"/>
          <p:nvPr/>
        </p:nvSpPr>
        <p:spPr>
          <a:xfrm>
            <a:off x="6897815" y="5922332"/>
            <a:ext cx="21586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pierwotny herb kapituły katedralnej w Płocku (</a:t>
            </a:r>
            <a:r>
              <a:rPr lang="pl-PL" sz="1050" dirty="0" err="1"/>
              <a:t>źródło:polona.pl</a:t>
            </a:r>
            <a:r>
              <a:rPr lang="pl-PL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76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5234_TF33476885_Win32.potx" id="{E9501D96-4AD9-4996-904D-4F541C9BE4F9}" vid="{000C0989-BC5E-46B9-A2ED-70CF309E096C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251830d-bd06-4094-81b0-74b8639bf296" xsi:nil="true"/>
    <Teams_Channel_Section_Location xmlns="b251830d-bd06-4094-81b0-74b8639bf296" xsi:nil="true"/>
    <NotebookType xmlns="b251830d-bd06-4094-81b0-74b8639bf296" xsi:nil="true"/>
    <FolderType xmlns="b251830d-bd06-4094-81b0-74b8639bf296" xsi:nil="true"/>
    <Teachers xmlns="b251830d-bd06-4094-81b0-74b8639bf296">
      <UserInfo>
        <DisplayName/>
        <AccountId xsi:nil="true"/>
        <AccountType/>
      </UserInfo>
    </Teachers>
    <Student_Groups xmlns="b251830d-bd06-4094-81b0-74b8639bf296">
      <UserInfo>
        <DisplayName/>
        <AccountId xsi:nil="true"/>
        <AccountType/>
      </UserInfo>
    </Student_Groups>
    <_activity xmlns="b251830d-bd06-4094-81b0-74b8639bf296" xsi:nil="true"/>
    <Invited_Teachers xmlns="b251830d-bd06-4094-81b0-74b8639bf296" xsi:nil="true"/>
    <Owner xmlns="b251830d-bd06-4094-81b0-74b8639bf296">
      <UserInfo>
        <DisplayName/>
        <AccountId xsi:nil="true"/>
        <AccountType/>
      </UserInfo>
    </Owner>
    <Math_Settings xmlns="b251830d-bd06-4094-81b0-74b8639bf296" xsi:nil="true"/>
    <DefaultSectionNames xmlns="b251830d-bd06-4094-81b0-74b8639bf296" xsi:nil="true"/>
    <Invited_Students xmlns="b251830d-bd06-4094-81b0-74b8639bf296" xsi:nil="true"/>
    <Students xmlns="b251830d-bd06-4094-81b0-74b8639bf296">
      <UserInfo>
        <DisplayName/>
        <AccountId xsi:nil="true"/>
        <AccountType/>
      </UserInfo>
    </Students>
    <Has_Teacher_Only_SectionGroup xmlns="b251830d-bd06-4094-81b0-74b8639bf296" xsi:nil="true"/>
    <TeamsChannelId xmlns="b251830d-bd06-4094-81b0-74b8639bf296" xsi:nil="true"/>
    <IsNotebookLocked xmlns="b251830d-bd06-4094-81b0-74b8639bf296" xsi:nil="true"/>
    <Templates xmlns="b251830d-bd06-4094-81b0-74b8639bf296" xsi:nil="true"/>
    <Is_Collaboration_Space_Locked xmlns="b251830d-bd06-4094-81b0-74b8639bf296" xsi:nil="true"/>
    <AppVersion xmlns="b251830d-bd06-4094-81b0-74b8639bf296" xsi:nil="true"/>
    <LMS_Mappings xmlns="b251830d-bd06-4094-81b0-74b8639bf296" xsi:nil="true"/>
    <CultureName xmlns="b251830d-bd06-4094-81b0-74b8639bf296" xsi:nil="true"/>
    <Distribution_Groups xmlns="b251830d-bd06-4094-81b0-74b8639bf296" xsi:nil="true"/>
    <Self_Registration_Enabled xmlns="b251830d-bd06-4094-81b0-74b8639bf29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CF58975FBFE4B9E83A3A3344ED70A" ma:contentTypeVersion="38" ma:contentTypeDescription="Utwórz nowy dokument." ma:contentTypeScope="" ma:versionID="10b389663ba6658e615a15534069745a">
  <xsd:schema xmlns:xsd="http://www.w3.org/2001/XMLSchema" xmlns:xs="http://www.w3.org/2001/XMLSchema" xmlns:p="http://schemas.microsoft.com/office/2006/metadata/properties" xmlns:ns3="b251830d-bd06-4094-81b0-74b8639bf296" xmlns:ns4="23eafd68-6034-4533-9154-87174b7799cc" targetNamespace="http://schemas.microsoft.com/office/2006/metadata/properties" ma:root="true" ma:fieldsID="181afc5cbf142e35b052cff496ad985e" ns3:_="" ns4:_="">
    <xsd:import namespace="b251830d-bd06-4094-81b0-74b8639bf296"/>
    <xsd:import namespace="23eafd68-6034-4533-9154-87174b7799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1830d-bd06-4094-81b0-74b8639bf2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35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4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afd68-6034-4533-9154-87174b7799cc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3eafd68-6034-4533-9154-87174b7799cc"/>
    <ds:schemaRef ds:uri="b251830d-bd06-4094-81b0-74b8639bf29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B5928C-2FA8-4285-A15B-23B5A61C6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51830d-bd06-4094-81b0-74b8639bf296"/>
    <ds:schemaRef ds:uri="23eafd68-6034-4533-9154-87174b7799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Klasyczna prezentacja firmowa dla wszystkich pracowników</Template>
  <TotalTime>237</TotalTime>
  <Words>665</Words>
  <Application>Microsoft Office PowerPoint</Application>
  <PresentationFormat>Panoramiczny</PresentationFormat>
  <Paragraphs>50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Aptos Narrow</vt:lpstr>
      <vt:lpstr>Calibri</vt:lpstr>
      <vt:lpstr>Myriad Pro</vt:lpstr>
      <vt:lpstr>Wingdings</vt:lpstr>
      <vt:lpstr>RetrospectVTI</vt:lpstr>
      <vt:lpstr>Dzieje Diecezji w Herbie zapisane </vt:lpstr>
      <vt:lpstr>Co to jest Diecezja? (przypomnienie)</vt:lpstr>
      <vt:lpstr>Prezentacja programu PowerPoint</vt:lpstr>
      <vt:lpstr>Prezentacja programu PowerPoint</vt:lpstr>
      <vt:lpstr>Wprowadzenie</vt:lpstr>
      <vt:lpstr>Symbolika poszczególnych elementów herbu:</vt:lpstr>
      <vt:lpstr>Symbolika poszczególnych elementów herbu:</vt:lpstr>
      <vt:lpstr>Symbolika poszczególnych elementów herbu:</vt:lpstr>
      <vt:lpstr>Symbolika poszczególnych elementów herbu:</vt:lpstr>
      <vt:lpstr>Symbolika poszczególnych elementów herbu:</vt:lpstr>
      <vt:lpstr>Symbolika poszczególnych elementów herbu:</vt:lpstr>
      <vt:lpstr>Symbolika poszczególnych elementów herbu: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Dzieje Diecezji w Herbie zapisane</dc:title>
  <dc:creator>Bogdan Śmigrodzki</dc:creator>
  <cp:lastModifiedBy>Bogdan Śmigrodzki</cp:lastModifiedBy>
  <cp:revision>10</cp:revision>
  <dcterms:created xsi:type="dcterms:W3CDTF">2024-01-30T17:02:54Z</dcterms:created>
  <dcterms:modified xsi:type="dcterms:W3CDTF">2024-01-31T22:59:08Z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0x010100507CF58975FBFE4B9E83A3A3344ED70A</vt:lpwstr>
  </property>
</Properties>
</file>