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6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7" r:id="rId20"/>
    <p:sldId id="272" r:id="rId21"/>
    <p:sldId id="273" r:id="rId22"/>
    <p:sldId id="279" r:id="rId23"/>
    <p:sldId id="274" r:id="rId24"/>
    <p:sldId id="28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bez tytułu" id="{0A666896-9266-4926-B9A1-9A660BB2B031}">
          <p14:sldIdLst>
            <p14:sldId id="256"/>
            <p14:sldId id="275"/>
            <p14:sldId id="257"/>
            <p14:sldId id="258"/>
            <p14:sldId id="259"/>
            <p14:sldId id="260"/>
            <p14:sldId id="261"/>
            <p14:sldId id="262"/>
            <p14:sldId id="263"/>
            <p14:sldId id="276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7"/>
            <p14:sldId id="272"/>
            <p14:sldId id="273"/>
            <p14:sldId id="279"/>
            <p14:sldId id="274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4660"/>
  </p:normalViewPr>
  <p:slideViewPr>
    <p:cSldViewPr snapToGrid="0">
      <p:cViewPr varScale="1">
        <p:scale>
          <a:sx n="62" d="100"/>
          <a:sy n="62" d="100"/>
        </p:scale>
        <p:origin x="8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8F10B5-7FFE-87D0-CBBF-C310FBBE7D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DZIECI I MŁODZIEŻ W TOKSYCZNEJ KULTURZE – </a:t>
            </a:r>
            <a:r>
              <a:rPr lang="pl-PL" sz="3200" b="1" dirty="0"/>
              <a:t>ROLA NAUCZYCIELI RELIGII  </a:t>
            </a:r>
            <a:r>
              <a:rPr lang="pl-PL" sz="3200" dirty="0"/>
              <a:t>W KONTEKŚCIE CZYNNIKÓW CHRONIĄCYCH DOBROSTAN PSYCHICZNY MŁODYCH. </a:t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E7AF5E0-E899-C175-059F-2DF9AD42C2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Płock/Płońsk 2024r.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23F523C-8841-656C-02E0-5CD3C297A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995" y="0"/>
            <a:ext cx="708917" cy="11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4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1CFA10E-A4A5-F326-085C-64E0F0F2F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737" y="180975"/>
            <a:ext cx="6486525" cy="649605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9E96B27-28CE-3F82-8130-3AEA799BF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8270" y="0"/>
            <a:ext cx="688368" cy="114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2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50C725-30C0-A6F8-B83A-BB6EC093C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/>
              <a:t>Życie warte jest rozmowy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A9068D3-DA49-14A8-10D9-7F70E2D1B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Czynniki chroniące przed depresją (por. </a:t>
            </a:r>
            <a:r>
              <a:rPr lang="pl-PL" b="1" dirty="0" err="1"/>
              <a:t>Costello</a:t>
            </a:r>
            <a:r>
              <a:rPr lang="pl-PL" b="1" dirty="0"/>
              <a:t>, </a:t>
            </a:r>
            <a:r>
              <a:rPr lang="pl-PL" b="1" dirty="0" err="1"/>
              <a:t>Swendsen</a:t>
            </a:r>
            <a:r>
              <a:rPr lang="pl-PL" b="1" dirty="0"/>
              <a:t>, </a:t>
            </a:r>
            <a:r>
              <a:rPr lang="pl-PL" b="1" dirty="0" err="1"/>
              <a:t>Rose</a:t>
            </a:r>
            <a:r>
              <a:rPr lang="pl-PL" b="1" dirty="0"/>
              <a:t>,</a:t>
            </a:r>
          </a:p>
          <a:p>
            <a:pPr marL="0" indent="0">
              <a:buNone/>
            </a:pPr>
            <a:r>
              <a:rPr lang="pl-PL" b="1" dirty="0" err="1"/>
              <a:t>Dierker</a:t>
            </a:r>
            <a:r>
              <a:rPr lang="pl-PL" b="1" dirty="0"/>
              <a:t>, 2008; </a:t>
            </a:r>
            <a:r>
              <a:rPr lang="pl-PL" b="1" dirty="0" err="1"/>
              <a:t>Shashi</a:t>
            </a:r>
            <a:r>
              <a:rPr lang="pl-PL" b="1" dirty="0"/>
              <a:t>, </a:t>
            </a:r>
            <a:r>
              <a:rPr lang="pl-PL" b="1" dirty="0" err="1"/>
              <a:t>Subhash</a:t>
            </a:r>
            <a:r>
              <a:rPr lang="pl-PL" b="1" dirty="0"/>
              <a:t>, 2007; NSW </a:t>
            </a:r>
            <a:r>
              <a:rPr lang="pl-PL" b="1" dirty="0" err="1"/>
              <a:t>Health</a:t>
            </a:r>
            <a:r>
              <a:rPr lang="pl-PL" b="1" dirty="0"/>
              <a:t>, 2002):</a:t>
            </a:r>
          </a:p>
          <a:p>
            <a:pPr marL="0" indent="0">
              <a:buNone/>
            </a:pPr>
            <a:r>
              <a:rPr lang="pl-PL" dirty="0"/>
              <a:t>• wsparcie ze strony co najmniej jednego z rodziców;</a:t>
            </a:r>
          </a:p>
          <a:p>
            <a:pPr marL="0" indent="0">
              <a:buNone/>
            </a:pPr>
            <a:r>
              <a:rPr lang="pl-PL" dirty="0"/>
              <a:t>• dobre relacje z rówieśnikami i wsparcie kolegów;</a:t>
            </a:r>
          </a:p>
          <a:p>
            <a:pPr marL="0" indent="0">
              <a:buNone/>
            </a:pPr>
            <a:r>
              <a:rPr lang="pl-PL" dirty="0"/>
              <a:t>• </a:t>
            </a:r>
            <a:r>
              <a:rPr lang="pl-PL" b="1" dirty="0"/>
              <a:t>zaangażowanie religijne;</a:t>
            </a:r>
          </a:p>
          <a:p>
            <a:pPr marL="0" indent="0">
              <a:buNone/>
            </a:pPr>
            <a:r>
              <a:rPr lang="pl-PL" dirty="0"/>
              <a:t>• wyższa samoocena;</a:t>
            </a:r>
          </a:p>
          <a:p>
            <a:pPr marL="0" indent="0">
              <a:buNone/>
            </a:pPr>
            <a:r>
              <a:rPr lang="pl-PL" dirty="0"/>
              <a:t>• posiadanie celów życiowych i planów na przyszłość;</a:t>
            </a:r>
          </a:p>
          <a:p>
            <a:pPr marL="0" indent="0">
              <a:buNone/>
            </a:pPr>
            <a:r>
              <a:rPr lang="pl-PL" dirty="0"/>
              <a:t>• zatrudnienie lub inne zajęcia.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ACA1417-9C22-8012-9AF7-F5500700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544" y="0"/>
            <a:ext cx="698643" cy="11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6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5A8B73-F237-6A61-2F4D-BA928CE3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/>
              <a:t>Życie warte jest rozmowy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AC3143-2890-C3E5-5E31-F63F24B01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Zachowania samobójcze, niespowodowane przez chorobę psychiczną, powstają w wyniku interakcji licznych czynników: indywidualnych, rodzinnych, środowiskowych prowadzących do deprywacji potrzeb, z których wiele zostało zidentyfikowanych.</a:t>
            </a:r>
          </a:p>
          <a:p>
            <a:pPr marL="0" indent="0">
              <a:buNone/>
            </a:pPr>
            <a:r>
              <a:rPr lang="pl-PL" dirty="0"/>
              <a:t>Na podstawie obszernego przeglądu badań utworzono listę najważniejszych czynników chroniących i czynników ryzyka, która nie jest jeszcze zamknięta.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F409797-F1EE-81EE-3BBC-18E6E4CA5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996" y="-82193"/>
            <a:ext cx="739739" cy="125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CC70CC-05FE-6D5B-80F4-6DEA3569F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i="1" dirty="0"/>
              <a:t>Życie warte jest rozmowy – </a:t>
            </a:r>
            <a:r>
              <a:rPr lang="pl-PL" sz="3200" b="1" i="1" dirty="0"/>
              <a:t>co mogę zrobić jako dorosły, jako nauczyciel religii?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694B43-5785-5BA7-2F98-2F4FDE1A5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/>
              <a:t>Czynniki chroniące młodzież przed samobójstwem (Gould i in.,</a:t>
            </a:r>
          </a:p>
          <a:p>
            <a:pPr marL="0" indent="0">
              <a:buNone/>
            </a:pPr>
            <a:r>
              <a:rPr lang="pl-PL" b="1" dirty="0"/>
              <a:t>1996; </a:t>
            </a:r>
            <a:r>
              <a:rPr lang="pl-PL" b="1" dirty="0" err="1"/>
              <a:t>Lazear</a:t>
            </a:r>
            <a:r>
              <a:rPr lang="pl-PL" b="1" dirty="0"/>
              <a:t>, </a:t>
            </a:r>
            <a:r>
              <a:rPr lang="pl-PL" b="1" dirty="0" err="1"/>
              <a:t>Roggenbaum</a:t>
            </a:r>
            <a:r>
              <a:rPr lang="pl-PL" b="1" dirty="0"/>
              <a:t>, </a:t>
            </a:r>
            <a:r>
              <a:rPr lang="pl-PL" b="1" dirty="0" err="1"/>
              <a:t>Blase</a:t>
            </a:r>
            <a:r>
              <a:rPr lang="pl-PL" b="1" dirty="0"/>
              <a:t>, 2003; SAMHSA, 2012):</a:t>
            </a:r>
          </a:p>
          <a:p>
            <a:r>
              <a:rPr lang="pl-PL" dirty="0"/>
              <a:t> spójna rodzina (której członkowie okazują zainteresowanie i udzielają wsparcia);</a:t>
            </a:r>
          </a:p>
          <a:p>
            <a:r>
              <a:rPr lang="pl-PL" dirty="0"/>
              <a:t>umiejętność stawiania czoła trudnościom;</a:t>
            </a:r>
          </a:p>
          <a:p>
            <a:r>
              <a:rPr lang="pl-PL" dirty="0"/>
              <a:t>osiągnięcia szkolne;</a:t>
            </a:r>
          </a:p>
          <a:p>
            <a:r>
              <a:rPr lang="pl-PL" dirty="0"/>
              <a:t>poczucie więzi ze szkołą;</a:t>
            </a:r>
          </a:p>
          <a:p>
            <a:r>
              <a:rPr lang="pl-PL" dirty="0"/>
              <a:t>dobre relacje z rówieśnikami w szkole;</a:t>
            </a:r>
          </a:p>
          <a:p>
            <a:r>
              <a:rPr lang="pl-PL" dirty="0"/>
              <a:t>mała dostępność środków umożliwiających skuteczne pozbawienie się życia, trucizn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9DB02C2-22E5-69E6-1481-D31A181DC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544" y="0"/>
            <a:ext cx="708917" cy="116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6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DC88FC-472A-0BE2-7A4D-8AC6F16A8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i="1" dirty="0"/>
              <a:t>Życie warte jest rozmowy –</a:t>
            </a:r>
            <a:r>
              <a:rPr lang="pl-PL" sz="3200" b="1" i="1" dirty="0"/>
              <a:t> co mogę zrobić jako dorosły, jako nauczyciel religii?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EFE220-CC0E-6494-8E66-C89A29FD2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umiejętność poszukiwania pomocy i porady u innych;</a:t>
            </a:r>
          </a:p>
          <a:p>
            <a:r>
              <a:rPr lang="pl-PL" dirty="0"/>
              <a:t>umiejętność kontrolowania impulsów;</a:t>
            </a:r>
          </a:p>
          <a:p>
            <a:r>
              <a:rPr lang="pl-PL" dirty="0"/>
              <a:t>umiejętność rozwiązywania problemów i konfliktów;</a:t>
            </a:r>
          </a:p>
          <a:p>
            <a:r>
              <a:rPr lang="pl-PL" dirty="0"/>
              <a:t>integracja ze środowiskiem; liczne okazje do uczestnictwa</a:t>
            </a:r>
          </a:p>
          <a:p>
            <a:r>
              <a:rPr lang="pl-PL" dirty="0"/>
              <a:t>we wspólnie podejmowanych działaniach, w wydarzeniach</a:t>
            </a:r>
          </a:p>
          <a:p>
            <a:r>
              <a:rPr lang="pl-PL" dirty="0"/>
              <a:t>szkolnych i kołach zainteresowań;</a:t>
            </a:r>
          </a:p>
          <a:p>
            <a:r>
              <a:rPr lang="pl-PL" b="1" dirty="0"/>
              <a:t>poczucie sensu życia, </a:t>
            </a:r>
            <a:r>
              <a:rPr lang="pl-PL" dirty="0"/>
              <a:t>zaufanie do siebie i innych;</a:t>
            </a:r>
          </a:p>
          <a:p>
            <a:r>
              <a:rPr lang="pl-PL" dirty="0"/>
              <a:t>stabilne środowisko;</a:t>
            </a:r>
          </a:p>
          <a:p>
            <a:r>
              <a:rPr lang="pl-PL" dirty="0"/>
              <a:t>dostęp do pomocy psychologiczno-pedagogicznej i medycznej;</a:t>
            </a:r>
          </a:p>
          <a:p>
            <a:r>
              <a:rPr lang="pl-PL" dirty="0"/>
              <a:t>odpowiedzialność za innych (kolegów, zwierzęta domowe itp.);</a:t>
            </a:r>
          </a:p>
          <a:p>
            <a:r>
              <a:rPr lang="pl-PL" b="1" dirty="0"/>
              <a:t>religijność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6E759DA-19A1-FEC8-3518-217F01146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270" y="0"/>
            <a:ext cx="719191" cy="11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21D9A4-F7BF-60FD-F4B9-F9E7D32FD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/>
              <a:t>Życie </a:t>
            </a:r>
            <a:r>
              <a:rPr lang="pl-PL" sz="3600" i="1" dirty="0"/>
              <a:t>warte jest rozmowy – </a:t>
            </a:r>
            <a:r>
              <a:rPr lang="pl-PL" sz="3600" b="1" i="1" dirty="0"/>
              <a:t>co mogę zrobić? </a:t>
            </a:r>
            <a:endParaRPr lang="pl-PL" sz="3600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D8B175-937B-60A3-2873-FA2D6A09F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Dla pracowników oświaty szczególnie ważna jest znajomość czynników ryzyka związanych ze szkołą.</a:t>
            </a:r>
          </a:p>
          <a:p>
            <a:pPr marL="0" indent="0">
              <a:buNone/>
            </a:pPr>
            <a:r>
              <a:rPr lang="pl-PL" b="1" dirty="0"/>
              <a:t>Czynniki zwiększające ryzyko samobójstw wśród uczniów</a:t>
            </a:r>
          </a:p>
          <a:p>
            <a:pPr marL="0" indent="0">
              <a:buNone/>
            </a:pPr>
            <a:r>
              <a:rPr lang="pl-PL" b="1" dirty="0"/>
              <a:t>(</a:t>
            </a:r>
            <a:r>
              <a:rPr lang="pl-PL" b="1" dirty="0" err="1"/>
              <a:t>Greenberg</a:t>
            </a:r>
            <a:r>
              <a:rPr lang="pl-PL" b="1" dirty="0"/>
              <a:t>, </a:t>
            </a:r>
            <a:r>
              <a:rPr lang="pl-PL" b="1" dirty="0" err="1"/>
              <a:t>Velting</a:t>
            </a:r>
            <a:r>
              <a:rPr lang="pl-PL" b="1" dirty="0"/>
              <a:t>, </a:t>
            </a:r>
            <a:r>
              <a:rPr lang="pl-PL" b="1" dirty="0" err="1"/>
              <a:t>Shaffer</a:t>
            </a:r>
            <a:r>
              <a:rPr lang="pl-PL" b="1" dirty="0"/>
              <a:t>, 2003; </a:t>
            </a:r>
            <a:r>
              <a:rPr lang="pl-PL" b="1" dirty="0" err="1"/>
              <a:t>Lazear</a:t>
            </a:r>
            <a:r>
              <a:rPr lang="pl-PL" b="1" dirty="0"/>
              <a:t>, </a:t>
            </a:r>
            <a:r>
              <a:rPr lang="pl-PL" b="1" dirty="0" err="1"/>
              <a:t>Roggenbaum</a:t>
            </a:r>
            <a:r>
              <a:rPr lang="pl-PL" b="1" dirty="0"/>
              <a:t>, </a:t>
            </a:r>
            <a:r>
              <a:rPr lang="pl-PL" b="1" dirty="0" err="1"/>
              <a:t>Blase</a:t>
            </a:r>
            <a:r>
              <a:rPr lang="pl-PL" b="1" dirty="0"/>
              <a:t>, 2003):</a:t>
            </a:r>
          </a:p>
          <a:p>
            <a:r>
              <a:rPr lang="pl-PL" dirty="0"/>
              <a:t> nastawienie na osiągnięcia w nauce; wysokie wymagania przy braku wsparcia;</a:t>
            </a:r>
          </a:p>
          <a:p>
            <a:r>
              <a:rPr lang="pl-PL" dirty="0"/>
              <a:t>negatywny klimat społeczny: </a:t>
            </a:r>
            <a:r>
              <a:rPr lang="pl-PL" b="1" dirty="0"/>
              <a:t>bezosobowe relacje nauczycieli z uczniami i rodzicami, obojętność lub wrogość, </a:t>
            </a:r>
            <a:r>
              <a:rPr lang="pl-PL" dirty="0"/>
              <a:t>nieznajomość problemów i potrzeb uczniów; dezintegracja zespołów klasowych;</a:t>
            </a:r>
          </a:p>
          <a:p>
            <a:r>
              <a:rPr lang="pl-PL" dirty="0"/>
              <a:t>chaos i brak dyscypliny lub nadmierna dyscyplina i restrykcje;</a:t>
            </a:r>
          </a:p>
          <a:p>
            <a:r>
              <a:rPr lang="pl-PL" dirty="0"/>
              <a:t>przemoc rówieśnicza i brak zdecydowanej reakcji na nią ze strony nauczycieli;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5E6BF83-2FDE-BD62-DEC4-DEE4C8202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818" y="0"/>
            <a:ext cx="698643" cy="119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4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FB167D-C902-282D-DA3B-DE2137821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i="1" dirty="0"/>
              <a:t>Życie warte jest rozmowy –</a:t>
            </a:r>
            <a:r>
              <a:rPr lang="pl-PL" sz="3600" b="1" i="1" dirty="0"/>
              <a:t> co mogę zrobić?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7740E7-D639-B575-C0DE-C85A25B3E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tolerowanie lub niezauważanie używania przez uczniów środków psychoaktywnych;</a:t>
            </a:r>
          </a:p>
          <a:p>
            <a:r>
              <a:rPr lang="pl-PL" dirty="0"/>
              <a:t>brak oferty zajęć rozwijających zainteresowania uczniów;</a:t>
            </a:r>
          </a:p>
          <a:p>
            <a:r>
              <a:rPr lang="pl-PL" dirty="0"/>
              <a:t>brak oferty pomocy psychologiczno-pedagogicznej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/>
              <a:t>Są to te same czynniki, które generują agresywne zachowania uczniów, spadek motywacji i trudności z nauką, sprzyjają opuszczaniu zajęć.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78F72D5-BDE5-4D19-2888-7D14BEEE4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270" y="0"/>
            <a:ext cx="729465" cy="116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6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D8E2BF-776C-E3AD-FB10-32317878F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Co mogę zrobić?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E7E542-1E8A-6EBD-11E3-E625D9EF8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Odpowiedz sobie na pytania:</a:t>
            </a:r>
          </a:p>
          <a:p>
            <a:pPr marL="0" indent="0">
              <a:buNone/>
            </a:pPr>
            <a:r>
              <a:rPr lang="pl-PL" dirty="0"/>
              <a:t>Czy jestem wypalony zawodowo? Czy jestem w 54 miejscu, wraz z moimi kolegami i koleżankami z polskich szkół?</a:t>
            </a:r>
          </a:p>
          <a:p>
            <a:pPr marL="0" indent="0">
              <a:buNone/>
            </a:pPr>
            <a:r>
              <a:rPr lang="pl-PL" dirty="0"/>
              <a:t>Czy doświadczam poczucia bezsensu mojej pracy?</a:t>
            </a:r>
          </a:p>
          <a:p>
            <a:pPr marL="0" indent="0">
              <a:buNone/>
            </a:pPr>
            <a:r>
              <a:rPr lang="pl-PL" dirty="0"/>
              <a:t>Czy zauważam u siebie depersonalizację moich uczniów?</a:t>
            </a:r>
          </a:p>
          <a:p>
            <a:pPr marL="0" indent="0">
              <a:buNone/>
            </a:pPr>
            <a:r>
              <a:rPr lang="pl-PL" dirty="0"/>
              <a:t>Jak mogę zadbać o siebie, by zadbać o moich uczniów?</a:t>
            </a:r>
          </a:p>
          <a:p>
            <a:pPr marL="0" indent="0">
              <a:buNone/>
            </a:pPr>
            <a:r>
              <a:rPr lang="pl-PL" dirty="0"/>
              <a:t>Czy potrafię prosić o pomoc? Czy wiem, gdzie ją znaleźć?</a:t>
            </a:r>
          </a:p>
          <a:p>
            <a:pPr marL="0" indent="0">
              <a:buNone/>
            </a:pPr>
            <a:r>
              <a:rPr lang="pl-PL" b="1" dirty="0"/>
              <a:t>Czy należę do grupy dorosłych, którzy zdradzili młodych ludzi?</a:t>
            </a:r>
          </a:p>
          <a:p>
            <a:pPr marL="0" indent="0">
              <a:buNone/>
            </a:pPr>
            <a:r>
              <a:rPr lang="pl-PL" dirty="0"/>
              <a:t>Czy chcę zmienić sytuację, w jakiej się znalazłem? </a:t>
            </a:r>
          </a:p>
          <a:p>
            <a:pPr marL="0" indent="0">
              <a:buNone/>
            </a:pPr>
            <a:r>
              <a:rPr lang="pl-PL" dirty="0"/>
              <a:t>Czego potrzebuję, by poczuć się lepiej? 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413FECF-D88B-18C3-57F9-A5F3DE9F9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996" y="0"/>
            <a:ext cx="760287" cy="11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4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0EC4A0-95BA-0B65-3747-71243607E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MAPA MYŚLI I POMOCY – sieć wsparcia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F9F2AE-169C-C1EE-5FF7-F7D206137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Stwórzmy ją razem: </a:t>
            </a:r>
          </a:p>
          <a:p>
            <a:pPr marL="0" indent="0">
              <a:buNone/>
            </a:pPr>
            <a:r>
              <a:rPr lang="pl-PL" dirty="0" err="1"/>
              <a:t>Superwizje</a:t>
            </a:r>
            <a:r>
              <a:rPr lang="pl-PL" dirty="0"/>
              <a:t> nauczycielskie</a:t>
            </a:r>
          </a:p>
          <a:p>
            <a:pPr marL="0" indent="0">
              <a:buNone/>
            </a:pPr>
            <a:r>
              <a:rPr lang="pl-PL" dirty="0"/>
              <a:t>Zbudowanie sieci współpracy nauczycieli religii</a:t>
            </a:r>
          </a:p>
          <a:p>
            <a:pPr marL="0" indent="0">
              <a:buNone/>
            </a:pPr>
            <a:r>
              <a:rPr lang="pl-PL" dirty="0"/>
              <a:t>Poszerzanie, aktualizowanie swojej wiedzy i kompetencji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41000B2-47CA-F8CA-5FFB-C457F0BF9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720" y="0"/>
            <a:ext cx="739741" cy="116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8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56DBBEC-C3B4-13AF-4AC3-1C9BAEAB6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656" y="331981"/>
            <a:ext cx="9483047" cy="631956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5206BCE-E8F2-5EEC-C0CD-C8F716A76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996" y="1"/>
            <a:ext cx="750013" cy="118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8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D925B5-B454-67DA-584F-C0AF398C1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Zdradzeni przez dorosłych i pozostawieni samym sobie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18F6799-C3BF-D3A9-B707-8EF4507AC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9369" y="2053313"/>
            <a:ext cx="6255038" cy="419441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29E21B7-DA8F-F04D-A591-010E3BECB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7448" y="-1"/>
            <a:ext cx="750013" cy="11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928FF1-C712-E8A0-DB20-89BA5FAA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/>
              <a:t> Czego potrzebuje młody człowiek ?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7A2C84-4867-40D6-7786-C7C1358CC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i="1" dirty="0"/>
              <a:t>Niepokój dotyczący zmian klimatycznych przekłada się wśród młodych ludzi na przeświadczenie, że nie mają przyszłości, a ludzkość jest skazana na zagładę – </a:t>
            </a:r>
            <a:r>
              <a:rPr lang="pl-PL" dirty="0"/>
              <a:t>donieśli autorzy przeprowadzonego w 2021roku badania postaw światopoglądowych, w którym wzięło udział ponad dziesięć tysięcy osób z czterdziestu dwóch krajów</a:t>
            </a:r>
            <a:r>
              <a:rPr lang="pl-PL" b="1" dirty="0"/>
              <a:t>. </a:t>
            </a:r>
            <a:r>
              <a:rPr lang="pl-PL" dirty="0"/>
              <a:t>W połączeniu z </a:t>
            </a:r>
            <a:r>
              <a:rPr lang="pl-PL" b="1" dirty="0"/>
              <a:t>poczuciem zdrady i pozostawienia ich własnemu losowi przez rządy i dorosłych </a:t>
            </a:r>
            <a:r>
              <a:rPr lang="pl-PL" dirty="0"/>
              <a:t>taka apatia i desperacja „ są chronicznymi stresorami, które będą miały znaczące, długofalowe i narastające negatywne konsekwencje dla zdrowia psychicznego dzieci i młodzieży” – </a:t>
            </a:r>
            <a:r>
              <a:rPr lang="pl-PL" sz="1400" dirty="0"/>
              <a:t>Caroline </a:t>
            </a:r>
            <a:r>
              <a:rPr lang="pl-PL" sz="1400" dirty="0" err="1"/>
              <a:t>Hickman</a:t>
            </a:r>
            <a:r>
              <a:rPr lang="pl-PL" sz="1400" dirty="0"/>
              <a:t> i in. </a:t>
            </a:r>
            <a:r>
              <a:rPr lang="pl-PL" sz="1400" i="1" dirty="0"/>
              <a:t>Young </a:t>
            </a:r>
            <a:r>
              <a:rPr lang="pl-PL" sz="1400" i="1" dirty="0" err="1"/>
              <a:t>People’s</a:t>
            </a:r>
            <a:r>
              <a:rPr lang="pl-PL" sz="1400" i="1" dirty="0"/>
              <a:t> </a:t>
            </a:r>
            <a:r>
              <a:rPr lang="pl-PL" sz="1400" i="1" dirty="0" err="1"/>
              <a:t>Voices</a:t>
            </a:r>
            <a:r>
              <a:rPr lang="pl-PL" sz="1400" i="1" dirty="0"/>
              <a:t> on </a:t>
            </a:r>
            <a:r>
              <a:rPr lang="pl-PL" sz="1400" i="1" dirty="0" err="1"/>
              <a:t>Climate</a:t>
            </a:r>
            <a:r>
              <a:rPr lang="pl-PL" sz="1400" i="1" dirty="0"/>
              <a:t> </a:t>
            </a:r>
            <a:r>
              <a:rPr lang="pl-PL" sz="1400" i="1" dirty="0" err="1"/>
              <a:t>Anxiety</a:t>
            </a:r>
            <a:r>
              <a:rPr lang="pl-PL" sz="1400" i="1" dirty="0"/>
              <a:t>, </a:t>
            </a:r>
            <a:r>
              <a:rPr lang="pl-PL" sz="1400" i="1" dirty="0" err="1"/>
              <a:t>Government</a:t>
            </a:r>
            <a:r>
              <a:rPr lang="pl-PL" sz="1400" i="1" dirty="0"/>
              <a:t> </a:t>
            </a:r>
            <a:r>
              <a:rPr lang="pl-PL" sz="1400" i="1" dirty="0" err="1"/>
              <a:t>Betrayal</a:t>
            </a:r>
            <a:r>
              <a:rPr lang="pl-PL" sz="1400" i="1" dirty="0"/>
              <a:t> and </a:t>
            </a:r>
            <a:r>
              <a:rPr lang="pl-PL" sz="1400" i="1" dirty="0" err="1"/>
              <a:t>Moral</a:t>
            </a:r>
            <a:r>
              <a:rPr lang="pl-PL" sz="1400" i="1" dirty="0"/>
              <a:t> </a:t>
            </a:r>
            <a:r>
              <a:rPr lang="pl-PL" sz="1400" i="1" dirty="0" err="1"/>
              <a:t>Injury</a:t>
            </a:r>
            <a:r>
              <a:rPr lang="pl-PL" sz="1400" i="1" dirty="0"/>
              <a:t>: A Global </a:t>
            </a:r>
            <a:r>
              <a:rPr lang="pl-PL" sz="1400" i="1" dirty="0" err="1"/>
              <a:t>Phenomenon,preprint</a:t>
            </a:r>
            <a:r>
              <a:rPr lang="pl-PL" sz="1400" i="1" dirty="0"/>
              <a:t> przesłany do czasopisma LANCET, wrzesień 2021.</a:t>
            </a:r>
          </a:p>
          <a:p>
            <a:pPr marL="0" indent="0">
              <a:buNone/>
            </a:pPr>
            <a:r>
              <a:rPr lang="pl-PL" sz="3600" dirty="0"/>
              <a:t>Dorosłego, który jest przy nim i widzi go!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0B985C5-8DB3-C6B2-8B81-6848361E1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996" y="-60651"/>
            <a:ext cx="729465" cy="122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C4CE8C-7941-9EC9-D3F8-623B01B8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27D2AEA-B901-5D1F-238F-383578B8E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532062"/>
            <a:ext cx="2701312" cy="180017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3E082E0-5A3F-593F-5617-7DAD8E0D8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011" y="1595232"/>
            <a:ext cx="3873357" cy="258122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0593638-3FD1-7A67-79B0-D82DD5FCD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258" y="231169"/>
            <a:ext cx="2701312" cy="272812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0CE2D2A-88E0-A666-162A-4B297F522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89" y="2889541"/>
            <a:ext cx="3010328" cy="258122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1C4AC48-14DD-5F66-8388-344416A32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6917" y="3429000"/>
            <a:ext cx="4572000" cy="333314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A1A9DC6-D1D8-8482-6464-C1B1D8AC2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8544" y="1"/>
            <a:ext cx="734125" cy="116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F3B7EA-B8A4-54F5-F110-733795BA3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SENS I MOTYWACJA </a:t>
            </a:r>
            <a:br>
              <a:rPr lang="pl-PL" b="1" dirty="0"/>
            </a:br>
            <a:br>
              <a:rPr lang="pl-PL" dirty="0"/>
            </a:br>
            <a:r>
              <a:rPr lang="pl-PL" sz="2800" i="1" dirty="0"/>
              <a:t>Aby uratować dziecko, wystarczy jeden obecny, przytomny dorosły – </a:t>
            </a:r>
            <a:r>
              <a:rPr lang="pl-PL" sz="2000" i="1" dirty="0"/>
              <a:t>M. </a:t>
            </a:r>
            <a:r>
              <a:rPr lang="pl-PL" sz="2000" i="1" dirty="0" err="1"/>
              <a:t>Płócińska</a:t>
            </a:r>
            <a:br>
              <a:rPr lang="pl-PL" sz="2800" i="1" dirty="0"/>
            </a:br>
            <a:br>
              <a:rPr lang="pl-PL" sz="2800" i="1" dirty="0"/>
            </a:br>
            <a:r>
              <a:rPr lang="pl-PL" sz="2800" i="1" dirty="0"/>
              <a:t>Dzieci są papierkiem lakmusowym na to, co dzieje się z nami, dorosłymi </a:t>
            </a:r>
            <a:r>
              <a:rPr lang="pl-PL" sz="3200" i="1" dirty="0"/>
              <a:t>– </a:t>
            </a:r>
            <a:r>
              <a:rPr lang="pl-PL" sz="2000" i="1" dirty="0"/>
              <a:t>z notatek nauczyciela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4E80E75-DE4B-6FD8-93CE-E26E1E50A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184" y="3575407"/>
            <a:ext cx="4833656" cy="318499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EA4B817-1484-0A67-EB3A-5DB0EA6CC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996" y="0"/>
            <a:ext cx="729465" cy="116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E87546-AE05-2BC9-DBA9-22958D3F9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1807597"/>
          </a:xfrm>
        </p:spPr>
        <p:txBody>
          <a:bodyPr/>
          <a:lstStyle/>
          <a:p>
            <a:br>
              <a:rPr lang="pl-PL" sz="3200" i="1" dirty="0"/>
            </a:br>
            <a:r>
              <a:rPr lang="pl-PL" sz="3200" i="1" dirty="0"/>
              <a:t>Dziecko jest podróżnym, pytającym o drogę – </a:t>
            </a:r>
            <a:r>
              <a:rPr lang="pl-PL" sz="2000" i="1" dirty="0"/>
              <a:t>zaczerpnięte z notatek nauczyciela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3125DD1-A807-CD37-8696-E5AF1D902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3061699"/>
            <a:ext cx="8946541" cy="3186700"/>
          </a:xfrm>
        </p:spPr>
        <p:txBody>
          <a:bodyPr>
            <a:normAutofit/>
          </a:bodyPr>
          <a:lstStyle/>
          <a:p>
            <a:r>
              <a:rPr lang="pl-PL" dirty="0"/>
              <a:t>Być dorosłym, któremu młodzi ludzie zaufają, w którym znajdą oparcie. Dorosłym obecnym, przytomnym, widzącym, stabilnym. </a:t>
            </a:r>
          </a:p>
          <a:p>
            <a:r>
              <a:rPr lang="pl-PL" dirty="0"/>
              <a:t>Być po prostu DOBRYM DOROSŁYM.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        </a:t>
            </a:r>
            <a:r>
              <a:rPr lang="pl-PL" sz="2800" i="1" dirty="0"/>
              <a:t>Czego Państwu  i sobie życzę </a:t>
            </a:r>
            <a:r>
              <a:rPr lang="pl-PL" sz="1800" i="1" dirty="0"/>
              <a:t>– Katarzyna Borowska</a:t>
            </a:r>
          </a:p>
          <a:p>
            <a:endParaRPr lang="pl-PL" sz="1800" i="1" dirty="0"/>
          </a:p>
          <a:p>
            <a:pPr marL="0" indent="0">
              <a:buNone/>
            </a:pPr>
            <a:r>
              <a:rPr lang="pl-PL" dirty="0"/>
              <a:t>Gabinet rozwoju osobistego i wsparcia w kryzysie psychicznym STER</a:t>
            </a:r>
          </a:p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031A993-AB4E-250D-AF6D-832A9B60E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818" y="1"/>
            <a:ext cx="698643" cy="11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8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CC908E-27CD-E332-EB77-8B49FB3E5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pl-PL" dirty="0">
                <a:solidFill>
                  <a:schemeClr val="tx1"/>
                </a:solidFill>
              </a:rPr>
              <a:t>Katarzyna Borowska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FA91C9-BF1E-5A78-8AA7-8D8BFBBC0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pPr marL="0" indent="0">
              <a:buNone/>
            </a:pPr>
            <a:r>
              <a:rPr lang="de-DE" sz="4400" dirty="0"/>
              <a:t>tel. 573 670 640  stergabinet@gmail.com</a:t>
            </a:r>
            <a:endParaRPr lang="pl-PL" sz="44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A8EE11B-F9E9-3562-CDE8-6278D8ADF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001" y="0"/>
            <a:ext cx="3956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7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ABB47F-6454-D714-0A41-3B72ED3B8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TOKSYCZNA KULTURA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CD69DD-35C3-4910-4452-9024F43E0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i="1" dirty="0"/>
              <a:t>Fakt, że miliony ludzi mają te same wady, nie czyni tych wad cnotami; fakt, że podzielają tyle błędnych przekonań, nie czyni tych przekonań prawdami; a fakt, że ludzie dzielą pewną formę patologii umysłowej z milionami innych ludzi, nie czyni ich zdrowymi – </a:t>
            </a:r>
            <a:r>
              <a:rPr lang="pl-PL" sz="1800" dirty="0"/>
              <a:t>Erich Fromm, „ Zdrowe społeczeństwo”</a:t>
            </a:r>
            <a:endParaRPr lang="pl-PL" sz="1800" i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38BB986-7861-B4AA-4771-795ABCDCB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996" y="0"/>
            <a:ext cx="719192" cy="11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7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E9680B-D26E-078B-AD6B-E175B54CF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TOKSYCZNA KULTURA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609CB1-8ACB-8EF8-AD38-BF99C3251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szerzenie się negatywności, nieufności, wrogości</a:t>
            </a:r>
          </a:p>
          <a:p>
            <a:r>
              <a:rPr lang="pl-PL" dirty="0"/>
              <a:t>polaryzacja w debacie publicznej</a:t>
            </a:r>
          </a:p>
          <a:p>
            <a:r>
              <a:rPr lang="pl-PL" dirty="0"/>
              <a:t>konsumpcjonizm</a:t>
            </a:r>
          </a:p>
          <a:p>
            <a:r>
              <a:rPr lang="pl-PL" dirty="0"/>
              <a:t>degradacja środowiska naturalnego, widmo katastrofy klimatycznej</a:t>
            </a:r>
          </a:p>
          <a:p>
            <a:r>
              <a:rPr lang="pl-PL" dirty="0"/>
              <a:t>walka o władzę, działania wojenne</a:t>
            </a:r>
          </a:p>
          <a:p>
            <a:r>
              <a:rPr lang="pl-PL" dirty="0"/>
              <a:t>wszechobecna komercja – wszystko na sprzedaż</a:t>
            </a:r>
          </a:p>
          <a:p>
            <a:r>
              <a:rPr lang="pl-PL" dirty="0"/>
              <a:t>człowiek jako worek substancji chemicznych z organami, bez jaźni i umysłu </a:t>
            </a:r>
          </a:p>
          <a:p>
            <a:pPr marL="0" indent="0">
              <a:buNone/>
            </a:pPr>
            <a:r>
              <a:rPr lang="pl-PL" dirty="0"/>
              <a:t>Te i inne wskaźniki toksycznej kultury siłą rzeczy przenikają każdy aspekt naszego życia. Kultura zamiast służyć człowiekowi, w rzeczywistości wytwarza chroniczne stresory mające bardzo negatywny wpływ na zdrowie fizyczne i psychiczne. 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380A656-34F2-8D25-A1CD-20470F477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996" y="0"/>
            <a:ext cx="729465" cy="117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27AECF-8991-7194-0090-F210D38D3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Skutki wpływu TOKSYCZNEJ KULTURY- WYNIKI BADAŃ - świat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3EB119-4285-BE4F-B8CB-4118CA15E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W 2019 r. – ponad 50 mln Amerykanów doświadczyło epizodu choroby psychicznej </a:t>
            </a:r>
          </a:p>
          <a:p>
            <a:r>
              <a:rPr lang="pl-PL" dirty="0"/>
              <a:t>60% obywateli najbogatszego w dziejach kraju, cierpi na jedną z chorób przewlekłych ( nadciśnienie, cukrzyca)</a:t>
            </a:r>
          </a:p>
          <a:p>
            <a:r>
              <a:rPr lang="pl-PL" dirty="0"/>
              <a:t>Ponad 40% ma dwa lub więcej schorzenia</a:t>
            </a:r>
          </a:p>
          <a:p>
            <a:r>
              <a:rPr lang="pl-PL" dirty="0"/>
              <a:t>Ponad 70% Amerykanów przyjmuje co najmniej jeden lek na receptę</a:t>
            </a:r>
          </a:p>
          <a:p>
            <a:r>
              <a:rPr lang="pl-PL" dirty="0"/>
              <a:t>W Kanadzie prawie połowa obywateli cierpi na nadciśnienie</a:t>
            </a:r>
          </a:p>
          <a:p>
            <a:r>
              <a:rPr lang="pl-PL" dirty="0"/>
              <a:t>Chiny weszły w erę otyłości</a:t>
            </a:r>
          </a:p>
          <a:p>
            <a:r>
              <a:rPr lang="pl-PL" dirty="0"/>
              <a:t>W Europie zaburzenia psychiczne stały się największym wyzwaniem zdrowotnym XXI wieku</a:t>
            </a:r>
          </a:p>
          <a:p>
            <a:r>
              <a:rPr lang="pl-PL" dirty="0"/>
              <a:t>Miliony amerykańskich dzieci i młodzieży przyjmują środki pobudzające, antydepresyjne, </a:t>
            </a:r>
            <a:r>
              <a:rPr lang="pl-PL" dirty="0" err="1"/>
              <a:t>przeciwpsychotyczne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71A3AF0-D443-373C-2413-730CC6955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544" y="1"/>
            <a:ext cx="688368" cy="117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1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DBDCD2-10B2-F4BE-10D6-9E81240A0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WYNIKI BADAŃ - świat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5ABEFF2-9EF0-22D2-191E-0CB94222E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 2019 roku w internetowym serwisie informacyjnym Science Alert można było przeczytać: </a:t>
            </a:r>
            <a:r>
              <a:rPr lang="pl-PL" i="1" dirty="0"/>
              <a:t>Liczba prób samobójczych wśród amerykańskich dzieci rośnie w zawrotnym tempie i nikt nie wie dlaczego!</a:t>
            </a:r>
          </a:p>
          <a:p>
            <a:r>
              <a:rPr lang="pl-PL" dirty="0"/>
              <a:t>W Wielkiej Brytanii niedawno GUARDIAN </a:t>
            </a:r>
            <a:r>
              <a:rPr lang="pl-PL" i="1" dirty="0"/>
              <a:t>doniósł</a:t>
            </a:r>
            <a:r>
              <a:rPr lang="pl-PL" dirty="0"/>
              <a:t>: </a:t>
            </a:r>
            <a:r>
              <a:rPr lang="pl-PL" i="1" dirty="0"/>
              <a:t>W brytyjskich uniwersytetach gwałtownie rośnie liczba przypadków lęków, załamań psychicznych i depresji wśród studentów!</a:t>
            </a:r>
          </a:p>
          <a:p>
            <a:pPr marL="0" indent="0">
              <a:buNone/>
            </a:pPr>
            <a:r>
              <a:rPr lang="pl-PL" i="1" dirty="0"/>
              <a:t>….WIELE Z TEGO, CO W NASZYM SPOŁECZEŃSTWIE UCHODZI ZA NORMALNE, NIE JEST ANI NATURALNE, ANI ZDROWE…., JEST NIEZDROWE I KRZYWDZĄCE NA POZIOMIE FIZJOLOGICZNYM, MENTALNYM I DUCHOWYM – </a:t>
            </a:r>
            <a:r>
              <a:rPr lang="pl-PL" sz="1600" i="1" dirty="0"/>
              <a:t>Gabor Mate i Daniel Mate „ Mit normalności. Trauma, choroba i zdrowienie w toksycznej kulturze” </a:t>
            </a:r>
            <a:endParaRPr lang="pl-PL" i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1BDCD9B-41C2-B917-5CF2-68CE1D43B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818" y="1"/>
            <a:ext cx="667820" cy="11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0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D9489F-B120-B948-6E24-CC1F5464E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WYNIKI BADAŃ – Polska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05C6FB-C5CB-BE0D-0F2F-16937077A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1800" dirty="0"/>
              <a:t>Na 57 przebadanych krajów uczniowie polskich szkół, klas 4, znajdują się na… </a:t>
            </a:r>
          </a:p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r>
              <a:rPr lang="pl-PL" sz="5400" dirty="0"/>
              <a:t>54 </a:t>
            </a:r>
            <a:r>
              <a:rPr lang="pl-PL" sz="2300" dirty="0"/>
              <a:t>miejscu w badaniu </a:t>
            </a:r>
            <a:r>
              <a:rPr lang="pl-PL" sz="2300" b="1" dirty="0"/>
              <a:t>poczucia przynależności do szkoły    </a:t>
            </a:r>
            <a:endParaRPr lang="pl-PL" sz="5400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pl-PL" sz="5400" b="1" dirty="0"/>
              <a:t>                   </a:t>
            </a:r>
            <a:r>
              <a:rPr lang="pl-PL" sz="5400" b="1" dirty="0">
                <a:sym typeface="Wingdings" panose="05000000000000000000" pitchFamily="2" charset="2"/>
              </a:rPr>
              <a:t></a:t>
            </a:r>
            <a:endParaRPr lang="pl-PL" sz="5400" b="1" dirty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sz="3200" b="1" dirty="0"/>
              <a:t>NIESTETY KRYZYS DOBROSTANU UCZNIÓW…</a:t>
            </a:r>
          </a:p>
          <a:p>
            <a:pPr marL="0" indent="0">
              <a:buNone/>
            </a:pPr>
            <a:r>
              <a:rPr lang="pl-PL" sz="3200" b="1" dirty="0"/>
              <a:t>… JEST CHOROBĄ ŚMIERTELNĄ. </a:t>
            </a:r>
          </a:p>
          <a:p>
            <a:endParaRPr lang="pl-PL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2DAC0E1-7B0E-8306-E47E-94A7FD2D3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996" y="0"/>
            <a:ext cx="750013" cy="117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0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059908-5282-0F89-C6E9-D7C9662F3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WYNIKI BADAŃ – PISA, udostępnione przez IBE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AF37E2-8080-79EE-A0D3-4BA0EF1CC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SAMOBÓJSTWA I PRÓBY SAMOBÓJCZE </a:t>
            </a:r>
            <a:br>
              <a:rPr lang="pl-PL" dirty="0"/>
            </a:br>
            <a:r>
              <a:rPr lang="pl-PL" dirty="0"/>
              <a:t>W POLSCE PRZED I W TRAKCIE PANDEMII COVID-19 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Wyniki badania wskazały na wzrost liczby prób samobójczych w dwóch kategoriach wiekowych (13–24 lata i 25–65 lat).</a:t>
            </a:r>
          </a:p>
          <a:p>
            <a:pPr marL="0" indent="0">
              <a:buNone/>
            </a:pPr>
            <a:r>
              <a:rPr lang="pl-PL" dirty="0"/>
              <a:t>W okresie objętym badaniem zaobserwowano wzrost liczby samobójstw wśród kobiet we wszystkich kategoriach wiekowych, natomiast nie zaobserwowano wzrostu liczby samobójstw wśród mężczyzn w żadnej grupie wiekowej. 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5A86189-42CB-19B2-967C-A90719E38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7173" y="0"/>
            <a:ext cx="780836" cy="116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985996-9E8B-48C1-2C85-B3B177153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WYNIKI NADAŃ  udostępnione przez IBE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782D60-1D63-E6EA-39B5-50A0C63EA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sz="2400" b="1" dirty="0"/>
              <a:t>KRYZYS NIE TYLKO W OBSZARZE DOBROSTANU UCZNIÓW,</a:t>
            </a:r>
          </a:p>
          <a:p>
            <a:pPr marL="0" indent="0">
              <a:buNone/>
            </a:pPr>
            <a:r>
              <a:rPr lang="pl-PL" sz="2400" b="1" dirty="0"/>
              <a:t>ALE TAKŻE NAUCZYCIELI!</a:t>
            </a:r>
          </a:p>
          <a:p>
            <a:pPr marL="0" indent="0">
              <a:buNone/>
            </a:pPr>
            <a:r>
              <a:rPr lang="pl-PL" sz="2400" b="1" dirty="0"/>
              <a:t>WYPALENIE ZAWODOWE – DEPRESONALIZACJA UCZNIÓW, PACJENTÓW, PODOPIECZNYCH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/>
              <a:t>Na 54 państw, </a:t>
            </a:r>
            <a:r>
              <a:rPr lang="pl-PL" dirty="0"/>
              <a:t>w których przeprowadzono badania </a:t>
            </a:r>
            <a:r>
              <a:rPr lang="pl-PL" b="1" dirty="0"/>
              <a:t>satysfakcji zawodowej </a:t>
            </a:r>
            <a:r>
              <a:rPr lang="pl-PL" dirty="0"/>
              <a:t>wśród nauczycieli, polscy nauczyciele znajdują się na: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6600" dirty="0"/>
              <a:t>54 miejscu </a:t>
            </a:r>
            <a:r>
              <a:rPr lang="pl-PL" sz="6600" dirty="0">
                <a:sym typeface="Wingdings" panose="05000000000000000000" pitchFamily="2" charset="2"/>
              </a:rPr>
              <a:t></a:t>
            </a:r>
            <a:endParaRPr lang="pl-PL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pl-PL" dirty="0"/>
              <a:t>Na co skarżą się dzieci i młodzież w badaniu klimatu szkoły:</a:t>
            </a:r>
          </a:p>
          <a:p>
            <a:pPr marL="0" indent="0">
              <a:buNone/>
            </a:pPr>
            <a:r>
              <a:rPr lang="pl-PL" dirty="0"/>
              <a:t>„ nauczyciele nie są zainteresowani nami jako ludźmi, tylko ocenami i pracami do szkoły” </a:t>
            </a:r>
          </a:p>
          <a:p>
            <a:pPr marL="0" indent="0">
              <a:buNone/>
            </a:pPr>
            <a:r>
              <a:rPr lang="pl-PL" dirty="0"/>
              <a:t>„ dorośli nas nie widzą”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E960C6A-21CB-5C2D-901B-BBDC1BDE1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722" y="0"/>
            <a:ext cx="770562" cy="11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3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313</TotalTime>
  <Words>1385</Words>
  <Application>Microsoft Office PowerPoint</Application>
  <PresentationFormat>Panoramiczny</PresentationFormat>
  <Paragraphs>135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8" baseType="lpstr">
      <vt:lpstr>Century Gothic</vt:lpstr>
      <vt:lpstr>Wingdings</vt:lpstr>
      <vt:lpstr>Wingdings 3</vt:lpstr>
      <vt:lpstr>Jon</vt:lpstr>
      <vt:lpstr>  DZIECI I MŁODZIEŻ W TOKSYCZNEJ KULTURZE – ROLA NAUCZYCIELI RELIGII  W KONTEKŚCIE CZYNNIKÓW CHRONIĄCYCH DOBROSTAN PSYCHICZNY MŁODYCH.  </vt:lpstr>
      <vt:lpstr>Zdradzeni przez dorosłych i pozostawieni samym sobie</vt:lpstr>
      <vt:lpstr>TOKSYCZNA KULTURA</vt:lpstr>
      <vt:lpstr>TOKSYCZNA KULTURA</vt:lpstr>
      <vt:lpstr>Skutki wpływu TOKSYCZNEJ KULTURY- WYNIKI BADAŃ - świat</vt:lpstr>
      <vt:lpstr>WYNIKI BADAŃ - świat</vt:lpstr>
      <vt:lpstr>WYNIKI BADAŃ – Polska </vt:lpstr>
      <vt:lpstr>WYNIKI BADAŃ – PISA, udostępnione przez IBE</vt:lpstr>
      <vt:lpstr>WYNIKI NADAŃ  udostępnione przez IBE</vt:lpstr>
      <vt:lpstr>Prezentacja programu PowerPoint</vt:lpstr>
      <vt:lpstr>Życie warte jest rozmowy</vt:lpstr>
      <vt:lpstr>Życie warte jest rozmowy</vt:lpstr>
      <vt:lpstr>Życie warte jest rozmowy – co mogę zrobić jako dorosły, jako nauczyciel religii? </vt:lpstr>
      <vt:lpstr>Życie warte jest rozmowy – co mogę zrobić jako dorosły, jako nauczyciel religii?</vt:lpstr>
      <vt:lpstr>Życie warte jest rozmowy – co mogę zrobić? </vt:lpstr>
      <vt:lpstr>Życie warte jest rozmowy – co mogę zrobić? </vt:lpstr>
      <vt:lpstr> Co mogę zrobić? </vt:lpstr>
      <vt:lpstr>MAPA MYŚLI I POMOCY – sieć wsparcia</vt:lpstr>
      <vt:lpstr>Prezentacja programu PowerPoint</vt:lpstr>
      <vt:lpstr> Czego potrzebuje młody człowiek ? </vt:lpstr>
      <vt:lpstr> </vt:lpstr>
      <vt:lpstr>SENS I MOTYWACJA   Aby uratować dziecko, wystarczy jeden obecny, przytomny dorosły – M. Płócińska  Dzieci są papierkiem lakmusowym na to, co dzieje się z nami, dorosłymi – z notatek nauczyciela</vt:lpstr>
      <vt:lpstr> Dziecko jest podróżnym, pytającym o drogę – zaczerpnięte z notatek nauczyciela</vt:lpstr>
      <vt:lpstr> Katarzyna Borowska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Borowska Katarzyna</dc:creator>
  <cp:lastModifiedBy>Borowska Katarzyna</cp:lastModifiedBy>
  <cp:revision>35</cp:revision>
  <dcterms:created xsi:type="dcterms:W3CDTF">2024-11-02T19:09:47Z</dcterms:created>
  <dcterms:modified xsi:type="dcterms:W3CDTF">2024-11-04T18:22:49Z</dcterms:modified>
</cp:coreProperties>
</file>