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9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8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86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21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5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19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445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55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56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2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6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15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8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54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6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5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2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77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2ABE38-EE7B-40D7-AADA-2E219920B263}" type="datetimeFigureOut">
              <a:rPr lang="pl-PL" smtClean="0"/>
              <a:t>05.12.2024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7CA02F-C788-4517-9043-5853D41D01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761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uszpasterski.pl/odpusty-w-roku-jubileuszu-950-lecia-diecezji-plockiej/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B4C3F6-BAF7-57DE-D4E1-EA358082D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48400"/>
            <a:ext cx="9144000" cy="1657118"/>
          </a:xfrm>
        </p:spPr>
        <p:txBody>
          <a:bodyPr>
            <a:normAutofit/>
          </a:bodyPr>
          <a:lstStyle/>
          <a:p>
            <a:pPr algn="l"/>
            <a:br>
              <a:rPr lang="pl-PL" sz="5400" dirty="0">
                <a:latin typeface="Algerian" panose="04020705040A02060702" pitchFamily="82" charset="0"/>
              </a:rPr>
            </a:br>
            <a:r>
              <a:rPr lang="pl-PL" sz="5400" dirty="0">
                <a:latin typeface="Algerian" panose="04020705040A02060702" pitchFamily="82" charset="0"/>
              </a:rPr>
              <a:t>Pomoc dla siebie i innych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4D8ECD-B5A9-53B0-098E-5D108D476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4237703"/>
            <a:ext cx="9144000" cy="845574"/>
          </a:xfrm>
        </p:spPr>
        <p:txBody>
          <a:bodyPr>
            <a:noAutofit/>
          </a:bodyPr>
          <a:lstStyle/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6600" dirty="0">
              <a:latin typeface="Algerian" panose="04020705040A02060702" pitchFamily="82" charset="0"/>
            </a:endParaRPr>
          </a:p>
          <a:p>
            <a:pPr algn="ctr"/>
            <a:endParaRPr lang="pl-PL" sz="5400" dirty="0">
              <a:latin typeface="Algerian" panose="04020705040A02060702" pitchFamily="82" charset="0"/>
            </a:endParaRPr>
          </a:p>
          <a:p>
            <a:pPr algn="ctr"/>
            <a:endParaRPr lang="pl-PL" sz="5400" dirty="0">
              <a:latin typeface="Algerian" panose="04020705040A02060702" pitchFamily="82" charset="0"/>
            </a:endParaRPr>
          </a:p>
          <a:p>
            <a:pPr algn="ctr"/>
            <a:endParaRPr lang="pl-PL" sz="5400" dirty="0">
              <a:latin typeface="Algerian" panose="04020705040A02060702" pitchFamily="82" charset="0"/>
            </a:endParaRPr>
          </a:p>
          <a:p>
            <a:pPr algn="ctr"/>
            <a:endParaRPr lang="pl-PL" sz="5400" dirty="0">
              <a:latin typeface="Algerian" panose="04020705040A02060702" pitchFamily="82" charset="0"/>
            </a:endParaRPr>
          </a:p>
          <a:p>
            <a:pPr algn="ctr"/>
            <a:endParaRPr lang="pl-PL" sz="5400" dirty="0">
              <a:latin typeface="Algerian" panose="04020705040A02060702" pitchFamily="82" charset="0"/>
            </a:endParaRPr>
          </a:p>
          <a:p>
            <a:pPr algn="l"/>
            <a:r>
              <a:rPr lang="pl-PL" sz="5400" dirty="0">
                <a:latin typeface="Algerian" panose="04020705040A02060702" pitchFamily="82" charset="0"/>
              </a:rPr>
              <a:t>              Odpusty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2B6B29-352A-DA3D-59CE-BEC7CB09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6" y="383457"/>
            <a:ext cx="6786255" cy="38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9330E-DBB9-C90A-4FC6-D80E7E5E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pl-PL" sz="4200" dirty="0">
                <a:latin typeface="Algerian" panose="04020705040A02060702" pitchFamily="82" charset="0"/>
              </a:rPr>
              <a:t>Modlitwa w intencjach Ojca Świętego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0AA78-5A58-0D7B-D965-19CFEEA3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/>
              <a:t>Należy odmówić:</a:t>
            </a:r>
          </a:p>
          <a:p>
            <a:pPr>
              <a:buFontTx/>
              <a:buChar char="-"/>
            </a:pPr>
            <a:r>
              <a:rPr lang="pl-PL" i="1" dirty="0"/>
              <a:t>„Ojcze nasz”</a:t>
            </a:r>
          </a:p>
          <a:p>
            <a:pPr>
              <a:buFontTx/>
              <a:buChar char="-"/>
            </a:pPr>
            <a:r>
              <a:rPr lang="pl-PL" i="1" dirty="0"/>
              <a:t>„Zdrowaś Maryjo”</a:t>
            </a:r>
          </a:p>
          <a:p>
            <a:pPr>
              <a:buFontTx/>
              <a:buChar char="-"/>
            </a:pPr>
            <a:r>
              <a:rPr lang="pl-PL" i="1" dirty="0"/>
              <a:t>Dowolna modlitwa np. „Chwała Ojcu …” w intencjach, które wyznaczył papież na dany dzień. Można ją odmówić  w ciągu kilku dni przed lub po wypełnieniu czynności związanych z odpustem. </a:t>
            </a:r>
          </a:p>
        </p:txBody>
      </p:sp>
      <p:pic>
        <p:nvPicPr>
          <p:cNvPr id="4098" name="Picture 2" descr="Papież Franciszek o św. Franciszku - 800. rocznica stygmatów - franciszkanie">
            <a:extLst>
              <a:ext uri="{FF2B5EF4-FFF2-40B4-BE49-F238E27FC236}">
                <a16:creationId xmlns:a16="http://schemas.microsoft.com/office/drawing/2014/main" id="{C6AFCE86-B746-42EF-A414-DD7798B6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4415"/>
          <a:stretch/>
        </p:blipFill>
        <p:spPr bwMode="auto">
          <a:xfrm>
            <a:off x="20" y="10"/>
            <a:ext cx="43433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A58AF-3BBC-A610-878C-A73B784D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200" dirty="0">
                <a:latin typeface="Algerian" panose="04020705040A02060702" pitchFamily="82" charset="0"/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31B8B9-546D-9652-DCD0-4F9CB42B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+mj-lt"/>
              </a:rPr>
              <a:t>Obraz „Matka Miłosierdzia dusz czyśćcowych” Adolf </a:t>
            </a:r>
            <a:r>
              <a:rPr lang="pl-PL" sz="2000" dirty="0" err="1">
                <a:latin typeface="+mj-lt"/>
              </a:rPr>
              <a:t>Hyła</a:t>
            </a:r>
            <a:r>
              <a:rPr lang="pl-PL" sz="2000" dirty="0">
                <a:latin typeface="+mj-lt"/>
              </a:rPr>
              <a:t> (slajd 1)</a:t>
            </a:r>
          </a:p>
          <a:p>
            <a:r>
              <a:rPr lang="pl-PL" sz="2000" dirty="0">
                <a:latin typeface="+mj-lt"/>
              </a:rPr>
              <a:t>Google grafika (slajd 5)</a:t>
            </a:r>
          </a:p>
          <a:p>
            <a:r>
              <a:rPr lang="pl-PL" sz="2000" dirty="0">
                <a:latin typeface="+mj-lt"/>
              </a:rPr>
              <a:t>Wikipedia (slajd 6, 7, 9, 10)</a:t>
            </a:r>
          </a:p>
          <a:p>
            <a:r>
              <a:rPr lang="pl-PL" sz="2000" dirty="0">
                <a:latin typeface="+mj-lt"/>
              </a:rPr>
              <a:t>Dzieje.pl (slajd 8)</a:t>
            </a:r>
          </a:p>
          <a:p>
            <a:endParaRPr lang="pl-PL" sz="2000" dirty="0">
              <a:latin typeface="+mj-lt"/>
            </a:endParaRPr>
          </a:p>
          <a:p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6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BE9A4-8E81-8E03-C4D1-42F958E7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Definicja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F307B-95D4-3645-A346-57F79525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Słownik języka polskiego: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ODPUST</a:t>
            </a:r>
          </a:p>
          <a:p>
            <a:pPr marL="0" indent="0" algn="ctr">
              <a:buNone/>
            </a:pPr>
            <a:endParaRPr lang="pl-PL" b="1" dirty="0"/>
          </a:p>
          <a:p>
            <a:pPr marL="514350" indent="-514350">
              <a:buAutoNum type="arabicPeriod"/>
            </a:pPr>
            <a:r>
              <a:rPr lang="pl-PL" dirty="0"/>
              <a:t>Lokalna uroczystość kościelna z okazji święta patrona danego kościoła, połączona z kiermaszem, festynem itp.</a:t>
            </a:r>
          </a:p>
          <a:p>
            <a:pPr marL="514350" indent="-514350">
              <a:buAutoNum type="arabicPeriod"/>
            </a:pPr>
            <a:r>
              <a:rPr lang="pl-PL" dirty="0"/>
              <a:t>W kościele katolickim: darowanie człowiekowi kary za grzechy odpuszczone na mocy sakramentu pokuty pod warunkiem wykonania pewnych praktyk religijnych.</a:t>
            </a:r>
          </a:p>
        </p:txBody>
      </p:sp>
    </p:spTree>
    <p:extLst>
      <p:ext uri="{BB962C8B-B14F-4D97-AF65-F5344CB8AC3E}">
        <p14:creationId xmlns:p14="http://schemas.microsoft.com/office/powerpoint/2010/main" val="42835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C6ECB-2AE5-910D-1D14-8831CEB2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Podział odpustów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85DEF4-3DE5-E7A1-61CA-9166E74A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7" y="164152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ODPUST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Zupełny                                                                        Cząstkowy </a:t>
            </a:r>
          </a:p>
          <a:p>
            <a:pPr marL="0" indent="0">
              <a:buNone/>
            </a:pPr>
            <a:r>
              <a:rPr lang="pl-PL" dirty="0"/>
              <a:t>     </a:t>
            </a:r>
            <a:r>
              <a:rPr lang="pl-PL" i="1" dirty="0"/>
              <a:t>(</a:t>
            </a:r>
            <a:r>
              <a:rPr lang="pl-PL" sz="2000" i="1" dirty="0"/>
              <a:t>Uwalnia całkowicie od kar doczesnych)                             (Uwalnia tylko od części kar doczesnych)</a:t>
            </a:r>
          </a:p>
          <a:p>
            <a:pPr marL="0" indent="0">
              <a:buNone/>
            </a:pPr>
            <a:r>
              <a:rPr lang="pl-PL" sz="2000" dirty="0"/>
              <a:t>                                                     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2D0F7D93-92B8-1B5E-3966-1F32E36D90F0}"/>
              </a:ext>
            </a:extLst>
          </p:cNvPr>
          <p:cNvCxnSpPr>
            <a:cxnSpLocks/>
          </p:cNvCxnSpPr>
          <p:nvPr/>
        </p:nvCxnSpPr>
        <p:spPr>
          <a:xfrm flipH="1">
            <a:off x="2960483" y="2136618"/>
            <a:ext cx="2408222" cy="199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D085497-E629-11B4-8D8E-E7C6BF074209}"/>
              </a:ext>
            </a:extLst>
          </p:cNvPr>
          <p:cNvCxnSpPr>
            <a:cxnSpLocks/>
          </p:cNvCxnSpPr>
          <p:nvPr/>
        </p:nvCxnSpPr>
        <p:spPr>
          <a:xfrm>
            <a:off x="6726725" y="2136618"/>
            <a:ext cx="2236206" cy="199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B5D06-FBDC-1E27-62CF-0FDC2BC3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Dla kogo możemy uzyskać odpust?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129A66-A65C-F2B0-554F-687A2299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479"/>
            <a:ext cx="10515600" cy="4384377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/>
              <a:t>Odpust możemy uzyskać dla: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/>
              <a:t>     </a:t>
            </a:r>
            <a:r>
              <a:rPr lang="pl-PL" sz="2000" i="1" dirty="0"/>
              <a:t>Uwalnia nas od kary na ziemi lub w czyśćcu              Uwalniamy konkretną osobę od kar w czyśćcu</a:t>
            </a:r>
          </a:p>
          <a:p>
            <a:pPr marL="0" indent="0">
              <a:buNone/>
            </a:pPr>
            <a:r>
              <a:rPr lang="pl-PL" sz="2000" i="1" dirty="0"/>
              <a:t>              (po śmierci idziemy prosto do nieba)                                 (dusza ta idzie do nieba)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C9272C74-6ACF-107D-029E-680C16D7B50D}"/>
              </a:ext>
            </a:extLst>
          </p:cNvPr>
          <p:cNvSpPr/>
          <p:nvPr/>
        </p:nvSpPr>
        <p:spPr>
          <a:xfrm>
            <a:off x="1955742" y="3125732"/>
            <a:ext cx="2615381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Siebie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DB2D6B6-52BE-926D-695D-F03EA4B9F633}"/>
              </a:ext>
            </a:extLst>
          </p:cNvPr>
          <p:cNvSpPr/>
          <p:nvPr/>
        </p:nvSpPr>
        <p:spPr>
          <a:xfrm>
            <a:off x="7367381" y="3125731"/>
            <a:ext cx="2615381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Osoby</a:t>
            </a:r>
            <a:r>
              <a:rPr lang="pl-PL" dirty="0"/>
              <a:t> </a:t>
            </a:r>
            <a:r>
              <a:rPr lang="pl-PL" dirty="0">
                <a:solidFill>
                  <a:schemeClr val="bg1"/>
                </a:solidFill>
              </a:rPr>
              <a:t>zmarłej</a:t>
            </a:r>
          </a:p>
        </p:txBody>
      </p:sp>
    </p:spTree>
    <p:extLst>
      <p:ext uri="{BB962C8B-B14F-4D97-AF65-F5344CB8AC3E}">
        <p14:creationId xmlns:p14="http://schemas.microsoft.com/office/powerpoint/2010/main" val="2765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05F44-26D4-48DF-EF70-6FED91F8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latin typeface="Algerian" panose="04020705040A02060702" pitchFamily="82" charset="0"/>
              </a:rPr>
              <a:t>Warunki odpustu</a:t>
            </a:r>
          </a:p>
        </p:txBody>
      </p:sp>
      <p:sp>
        <p:nvSpPr>
          <p:cNvPr id="2078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Odpust za zmarłych : Parafia Św. Andrzeja Apostoła">
            <a:extLst>
              <a:ext uri="{FF2B5EF4-FFF2-40B4-BE49-F238E27FC236}">
                <a16:creationId xmlns:a16="http://schemas.microsoft.com/office/drawing/2014/main" id="{538B6722-20C8-8FEF-DEBB-DFB34096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659" b="4"/>
          <a:stretch/>
        </p:blipFill>
        <p:spPr bwMode="auto">
          <a:xfrm>
            <a:off x="1131172" y="2268111"/>
            <a:ext cx="4187222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CE139-2FE0-9940-A9B4-5981C739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r>
              <a:rPr lang="pl-PL" i="1" dirty="0"/>
              <a:t>Spowiedź sakramentalna</a:t>
            </a:r>
          </a:p>
          <a:p>
            <a:r>
              <a:rPr lang="pl-PL" i="1" dirty="0"/>
              <a:t>Przyjęcie Komunii Świętej</a:t>
            </a:r>
          </a:p>
          <a:p>
            <a:r>
              <a:rPr lang="pl-PL" i="1" dirty="0"/>
              <a:t>Wykonanie czynności związanej z odpustem</a:t>
            </a:r>
          </a:p>
          <a:p>
            <a:r>
              <a:rPr lang="pl-PL" i="1" dirty="0"/>
              <a:t>Modlitwa w intencjach Ojca Świętego</a:t>
            </a:r>
          </a:p>
        </p:txBody>
      </p:sp>
    </p:spTree>
    <p:extLst>
      <p:ext uri="{BB962C8B-B14F-4D97-AF65-F5344CB8AC3E}">
        <p14:creationId xmlns:p14="http://schemas.microsoft.com/office/powerpoint/2010/main" val="29126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F0C5D-AC50-9C0E-1B19-9EF512E0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latin typeface="Algerian" panose="04020705040A02060702" pitchFamily="82" charset="0"/>
              </a:rPr>
              <a:t>Spowiedź sakramentalna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96C481E5-B31E-4521-8566-8148832F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B3A570-B0AE-C95B-3C79-AB90BA718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995"/>
          <a:stretch/>
        </p:blipFill>
        <p:spPr bwMode="auto">
          <a:xfrm>
            <a:off x="1131172" y="2268110"/>
            <a:ext cx="2843942" cy="3256059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1BA31-3AF9-4E63-FB3F-D3738B33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718" y="3028949"/>
            <a:ext cx="6601081" cy="3148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Człowiek nie może być przywiązany do żadnego grzechu (nie może mieć grzechów ciężkich, a nawet lekkich), dlatego najlepiej przystąpić do sakramentu pokuty.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08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6749A4-52A6-64E5-1066-9DC421D6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latin typeface="Algerian" panose="04020705040A02060702" pitchFamily="82" charset="0"/>
              </a:rPr>
              <a:t>Komunia święta</a:t>
            </a:r>
            <a:endParaRPr lang="pl-PL">
              <a:latin typeface="Algerian" panose="04020705040A02060702" pitchFamily="82" charset="0"/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93C663-153E-B08D-2686-4C85565FA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r="3922" b="-2"/>
          <a:stretch/>
        </p:blipFill>
        <p:spPr bwMode="auto">
          <a:xfrm>
            <a:off x="1131172" y="2268111"/>
            <a:ext cx="4187222" cy="3256059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B90B9-97CC-F032-3D8A-53479BD9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3051"/>
            <a:ext cx="5257799" cy="463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Komunię świętą można przyjąć w ciągu kilku dni przed lub po wykonaniu czynności, z którą związany jest odpust.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2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F51E59-F0CD-82DA-D463-CFE92982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>
            <a:normAutofit/>
          </a:bodyPr>
          <a:lstStyle/>
          <a:p>
            <a:r>
              <a:rPr lang="pl-PL" sz="28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Algerian" panose="04020705040A02060702" pitchFamily="82" charset="0"/>
              </a:rPr>
              <a:t>Czynności związane z odpustem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09022-2368-1FC2-F397-840AAE8F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" y="1825625"/>
            <a:ext cx="36068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Jest wiele czynności, które możemy wykonać w celu uzyskania odpustu zupełnego lub cząstkowego. </a:t>
            </a:r>
          </a:p>
          <a:p>
            <a:pPr marL="0" indent="0">
              <a:buNone/>
            </a:pPr>
            <a:r>
              <a:rPr lang="pl-PL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Jedną z nich w związku z jubileuszem 950-lecia istnienia diecezji płockiej jest nawiedzenie któregoś z kościołów jubileuszowych        </a:t>
            </a:r>
          </a:p>
          <a:p>
            <a:pPr marL="0" indent="0">
              <a:buNone/>
            </a:pPr>
            <a:r>
              <a:rPr lang="pl-PL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(od 8 listopada 2024 r. do 6 stycznia 2026 r.).</a:t>
            </a:r>
          </a:p>
          <a:p>
            <a:pPr marL="0" indent="0">
              <a:buNone/>
            </a:pPr>
            <a:endParaRPr lang="pl-PL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09A196-730B-52D7-C768-31F8BC33C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539" y="824274"/>
            <a:ext cx="6314487" cy="520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67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1D7B8-5112-09F3-C0EC-0C548AB4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Kościoły jubileuszowe na 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>950-lecie Diecezji Płockiej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28A81-BFD0-FB71-AB30-2435BB7B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                                                                   Sanktuarium Matki Bożej Pocieszenia w Czerwińsku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Sanktuarium św. Stanisława Kostki w Rostkowie 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 descr="Ilustracja">
            <a:extLst>
              <a:ext uri="{FF2B5EF4-FFF2-40B4-BE49-F238E27FC236}">
                <a16:creationId xmlns:a16="http://schemas.microsoft.com/office/drawing/2014/main" id="{25FFFCFF-C16B-A29D-8EA1-8FABAFDA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9" y="2728748"/>
            <a:ext cx="2156953" cy="287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1AD0058-0AD2-17AC-8ECA-C65ED0031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57" y="1901491"/>
            <a:ext cx="2077085" cy="271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anktuarium Matki Bożej Sierpeckiej Pani Niezawodnej Nadziei w Sierpcu -  Sanktuaria">
            <a:extLst>
              <a:ext uri="{FF2B5EF4-FFF2-40B4-BE49-F238E27FC236}">
                <a16:creationId xmlns:a16="http://schemas.microsoft.com/office/drawing/2014/main" id="{0D37B4D9-9A19-3428-1772-BAE9B043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73" y="2248396"/>
            <a:ext cx="2286000" cy="30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10B05FF-F67F-C74D-731D-AB970170BFFD}"/>
              </a:ext>
            </a:extLst>
          </p:cNvPr>
          <p:cNvSpPr txBox="1"/>
          <p:nvPr/>
        </p:nvSpPr>
        <p:spPr>
          <a:xfrm>
            <a:off x="7610946" y="5352456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500" dirty="0"/>
              <a:t>Sanktuarium Matki Bożej Sierpeckiej w Sierpcu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0163AE2-F243-0B5D-3A85-8F14AC20E0DA}"/>
              </a:ext>
            </a:extLst>
          </p:cNvPr>
          <p:cNvSpPr txBox="1"/>
          <p:nvPr/>
        </p:nvSpPr>
        <p:spPr>
          <a:xfrm>
            <a:off x="6183517" y="6492875"/>
            <a:ext cx="6008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400" dirty="0">
                <a:hlinkClick r:id="rId5"/>
              </a:rPr>
              <a:t>https://duszpasterski.pl/odpusty-w-roku-jubileuszu-950-lecia-diecezji-plockiej/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564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133</TotalTime>
  <Words>362</Words>
  <Application>Microsoft Office PowerPoint</Application>
  <PresentationFormat>Panoramiczny</PresentationFormat>
  <Paragraphs>79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Algerian</vt:lpstr>
      <vt:lpstr>Arial</vt:lpstr>
      <vt:lpstr>Corbel</vt:lpstr>
      <vt:lpstr>Głębokość</vt:lpstr>
      <vt:lpstr> Pomoc dla siebie i innych</vt:lpstr>
      <vt:lpstr>Definicja </vt:lpstr>
      <vt:lpstr>Podział odpustów</vt:lpstr>
      <vt:lpstr>Dla kogo możemy uzyskać odpust?</vt:lpstr>
      <vt:lpstr>Warunki odpustu</vt:lpstr>
      <vt:lpstr>Spowiedź sakramentalna</vt:lpstr>
      <vt:lpstr>Komunia święta</vt:lpstr>
      <vt:lpstr>Czynności związane z odpustem</vt:lpstr>
      <vt:lpstr>Kościoły jubileuszowe na  950-lecie Diecezji Płockiej</vt:lpstr>
      <vt:lpstr>Modlitwa w intencjach Ojca Świętego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Żochowska</dc:creator>
  <cp:lastModifiedBy>Katarzyna Żochowska</cp:lastModifiedBy>
  <cp:revision>3</cp:revision>
  <dcterms:created xsi:type="dcterms:W3CDTF">2024-11-28T17:32:08Z</dcterms:created>
  <dcterms:modified xsi:type="dcterms:W3CDTF">2024-12-05T17:16:44Z</dcterms:modified>
</cp:coreProperties>
</file>