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8" r:id="rId13"/>
    <p:sldId id="266" r:id="rId14"/>
    <p:sldId id="267"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4673"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420BC-5237-4868-9AA4-D9686EDAED27}" type="datetimeFigureOut">
              <a:rPr lang="pl-PL" smtClean="0"/>
              <a:pPr/>
              <a:t>27 gru 2024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66028-3751-4D1D-B4D2-F0CEF2E759C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0E66028-3751-4D1D-B4D2-F0CEF2E759CE}" type="slidenum">
              <a:rPr lang="pl-PL" smtClean="0"/>
              <a:pPr/>
              <a:t>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5F3FBC4-90C0-46EF-B67A-62C279DF0F3C}" type="datetimeFigureOut">
              <a:rPr lang="pl-PL" smtClean="0"/>
              <a:pPr/>
              <a:t>27 gru 2024</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AAF2B08-A913-4E03-8EF6-FB1F4E3744F1}"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15F3FBC4-90C0-46EF-B67A-62C279DF0F3C}" type="datetimeFigureOut">
              <a:rPr lang="pl-PL" smtClean="0"/>
              <a:pPr/>
              <a:t>27 gru 2024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AAF2B08-A913-4E03-8EF6-FB1F4E3744F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15F3FBC4-90C0-46EF-B67A-62C279DF0F3C}" type="datetimeFigureOut">
              <a:rPr lang="pl-PL" smtClean="0"/>
              <a:pPr/>
              <a:t>27 gru 2024</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AAF2B08-A913-4E03-8EF6-FB1F4E3744F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15F3FBC4-90C0-46EF-B67A-62C279DF0F3C}" type="datetimeFigureOut">
              <a:rPr lang="pl-PL" smtClean="0"/>
              <a:pPr/>
              <a:t>27 gru 2024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AAF2B08-A913-4E03-8EF6-FB1F4E3744F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5F3FBC4-90C0-46EF-B67A-62C279DF0F3C}" type="datetimeFigureOut">
              <a:rPr lang="pl-PL" smtClean="0"/>
              <a:pPr/>
              <a:t>27 gru 2024</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FAAF2B08-A913-4E03-8EF6-FB1F4E3744F1}"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15F3FBC4-90C0-46EF-B67A-62C279DF0F3C}" type="datetimeFigureOut">
              <a:rPr lang="pl-PL" smtClean="0"/>
              <a:pPr/>
              <a:t>27 gru 2024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FAAF2B08-A913-4E03-8EF6-FB1F4E3744F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15F3FBC4-90C0-46EF-B67A-62C279DF0F3C}" type="datetimeFigureOut">
              <a:rPr lang="pl-PL" smtClean="0"/>
              <a:pPr/>
              <a:t>27 gru 2024</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FAAF2B08-A913-4E03-8EF6-FB1F4E3744F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15F3FBC4-90C0-46EF-B67A-62C279DF0F3C}" type="datetimeFigureOut">
              <a:rPr lang="pl-PL" smtClean="0"/>
              <a:pPr/>
              <a:t>27 gru 2024</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FAAF2B08-A913-4E03-8EF6-FB1F4E3744F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15F3FBC4-90C0-46EF-B67A-62C279DF0F3C}" type="datetimeFigureOut">
              <a:rPr lang="pl-PL" smtClean="0"/>
              <a:pPr/>
              <a:t>27 gru 2024</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FAAF2B08-A913-4E03-8EF6-FB1F4E3744F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15F3FBC4-90C0-46EF-B67A-62C279DF0F3C}" type="datetimeFigureOut">
              <a:rPr lang="pl-PL" smtClean="0"/>
              <a:pPr/>
              <a:t>27 gru 2024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FAAF2B08-A913-4E03-8EF6-FB1F4E3744F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15F3FBC4-90C0-46EF-B67A-62C279DF0F3C}" type="datetimeFigureOut">
              <a:rPr lang="pl-PL" smtClean="0"/>
              <a:pPr/>
              <a:t>27 gru 2024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FAAF2B08-A913-4E03-8EF6-FB1F4E3744F1}" type="slidenum">
              <a:rPr lang="pl-PL" smtClean="0"/>
              <a:pPr/>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5F3FBC4-90C0-46EF-B67A-62C279DF0F3C}" type="datetimeFigureOut">
              <a:rPr lang="pl-PL" smtClean="0"/>
              <a:pPr/>
              <a:t>27 gru 2024</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AAF2B08-A913-4E03-8EF6-FB1F4E3744F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3600" dirty="0" smtClean="0"/>
              <a:t>Sakrament pokuty </a:t>
            </a:r>
            <a:br>
              <a:rPr lang="pl-PL" sz="3600" dirty="0" smtClean="0"/>
            </a:br>
            <a:r>
              <a:rPr lang="pl-PL" sz="3600" dirty="0" smtClean="0"/>
              <a:t>i pojednania </a:t>
            </a:r>
            <a:endParaRPr lang="pl-PL" sz="3600" dirty="0"/>
          </a:p>
        </p:txBody>
      </p:sp>
      <p:sp>
        <p:nvSpPr>
          <p:cNvPr id="3" name="Podtytuł 2"/>
          <p:cNvSpPr>
            <a:spLocks noGrp="1"/>
          </p:cNvSpPr>
          <p:nvPr>
            <p:ph type="subTitle" idx="1"/>
          </p:nvPr>
        </p:nvSpPr>
        <p:spPr>
          <a:xfrm>
            <a:off x="3500430" y="5357826"/>
            <a:ext cx="5114778" cy="569170"/>
          </a:xfrm>
        </p:spPr>
        <p:txBody>
          <a:bodyPr>
            <a:normAutofit/>
          </a:bodyPr>
          <a:lstStyle/>
          <a:p>
            <a:r>
              <a:rPr lang="pl-PL" sz="1200" dirty="0" smtClean="0"/>
              <a:t>Małgorzata Dzik </a:t>
            </a:r>
            <a:br>
              <a:rPr lang="pl-PL" sz="1200" dirty="0" smtClean="0"/>
            </a:br>
            <a:r>
              <a:rPr lang="pl-PL" sz="1200" dirty="0" smtClean="0"/>
              <a:t>Szkoła Ponadpodstawowa</a:t>
            </a:r>
            <a:endParaRPr lang="pl-PL"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4143380"/>
            <a:ext cx="1785918" cy="369332"/>
          </a:xfrm>
          <a:prstGeom prst="rect">
            <a:avLst/>
          </a:prstGeom>
          <a:noFill/>
        </p:spPr>
        <p:txBody>
          <a:bodyPr wrap="square" rtlCol="0">
            <a:spAutoFit/>
          </a:bodyPr>
          <a:lstStyle/>
          <a:p>
            <a:r>
              <a:rPr lang="pl-PL" dirty="0" smtClean="0"/>
              <a:t>Zapamiętaj!</a:t>
            </a:r>
          </a:p>
        </p:txBody>
      </p:sp>
      <p:sp>
        <p:nvSpPr>
          <p:cNvPr id="3" name="pole tekstowe 2"/>
          <p:cNvSpPr txBox="1"/>
          <p:nvPr/>
        </p:nvSpPr>
        <p:spPr>
          <a:xfrm>
            <a:off x="0" y="4643446"/>
            <a:ext cx="2857488" cy="1754326"/>
          </a:xfrm>
          <a:prstGeom prst="rect">
            <a:avLst/>
          </a:prstGeom>
          <a:noFill/>
        </p:spPr>
        <p:txBody>
          <a:bodyPr wrap="square" rtlCol="0">
            <a:spAutoFit/>
          </a:bodyPr>
          <a:lstStyle/>
          <a:p>
            <a:r>
              <a:rPr lang="pl-PL" dirty="0" smtClean="0"/>
              <a:t>W swoim życiu wiele razy korzystałeś ze spowiedzi. Warto jednak przypomnieć sobie, jak prawidłowo przebiega ten sakrament. </a:t>
            </a:r>
            <a:endParaRPr lang="pl-PL" dirty="0"/>
          </a:p>
        </p:txBody>
      </p:sp>
      <p:pic>
        <p:nvPicPr>
          <p:cNvPr id="8" name="Obraz 7" descr="Screenshot 2024-12-07 at 20-48-48 (118) Pinterest.png"/>
          <p:cNvPicPr>
            <a:picLocks noChangeAspect="1"/>
          </p:cNvPicPr>
          <p:nvPr/>
        </p:nvPicPr>
        <p:blipFill>
          <a:blip r:embed="rId2"/>
          <a:stretch>
            <a:fillRect/>
          </a:stretch>
        </p:blipFill>
        <p:spPr>
          <a:xfrm>
            <a:off x="3000364" y="0"/>
            <a:ext cx="5786478" cy="6858000"/>
          </a:xfrm>
          <a:prstGeom prst="rect">
            <a:avLst/>
          </a:prstGeom>
        </p:spPr>
      </p:pic>
      <p:sp>
        <p:nvSpPr>
          <p:cNvPr id="9" name="pole tekstowe 8"/>
          <p:cNvSpPr txBox="1"/>
          <p:nvPr/>
        </p:nvSpPr>
        <p:spPr>
          <a:xfrm>
            <a:off x="0" y="2214554"/>
            <a:ext cx="2928926" cy="646331"/>
          </a:xfrm>
          <a:prstGeom prst="rect">
            <a:avLst/>
          </a:prstGeom>
          <a:noFill/>
        </p:spPr>
        <p:txBody>
          <a:bodyPr wrap="square" rtlCol="0">
            <a:spAutoFit/>
          </a:bodyPr>
          <a:lstStyle/>
          <a:p>
            <a:r>
              <a:rPr lang="pl-PL" dirty="0" smtClean="0"/>
              <a:t>https://www.youtube.com/watch?v=H4SkBb-nL8w</a:t>
            </a:r>
            <a:endParaRPr lang="pl-PL" dirty="0"/>
          </a:p>
        </p:txBody>
      </p:sp>
      <p:sp>
        <p:nvSpPr>
          <p:cNvPr id="10" name="pole tekstowe 9"/>
          <p:cNvSpPr txBox="1"/>
          <p:nvPr/>
        </p:nvSpPr>
        <p:spPr>
          <a:xfrm>
            <a:off x="0" y="2928934"/>
            <a:ext cx="2857488" cy="1200329"/>
          </a:xfrm>
          <a:prstGeom prst="rect">
            <a:avLst/>
          </a:prstGeom>
          <a:noFill/>
        </p:spPr>
        <p:txBody>
          <a:bodyPr wrap="square" rtlCol="0">
            <a:spAutoFit/>
          </a:bodyPr>
          <a:lstStyle/>
          <a:p>
            <a:r>
              <a:rPr lang="pl-PL" dirty="0" smtClean="0"/>
              <a:t>https://www.youtube.com/w</a:t>
            </a:r>
          </a:p>
          <a:p>
            <a:r>
              <a:rPr lang="pl-PL" dirty="0" smtClean="0"/>
              <a:t>atch?v=pg1Q_TCOTNY&amp;t=653s</a:t>
            </a:r>
            <a:endParaRPr lang="pl-PL" dirty="0"/>
          </a:p>
        </p:txBody>
      </p:sp>
      <p:sp>
        <p:nvSpPr>
          <p:cNvPr id="7" name="pole tekstowe 6"/>
          <p:cNvSpPr txBox="1"/>
          <p:nvPr/>
        </p:nvSpPr>
        <p:spPr>
          <a:xfrm>
            <a:off x="0" y="1357298"/>
            <a:ext cx="2928926" cy="646331"/>
          </a:xfrm>
          <a:prstGeom prst="rect">
            <a:avLst/>
          </a:prstGeom>
          <a:noFill/>
        </p:spPr>
        <p:txBody>
          <a:bodyPr wrap="square" rtlCol="0">
            <a:spAutoFit/>
          </a:bodyPr>
          <a:lstStyle/>
          <a:p>
            <a:r>
              <a:rPr lang="pl-PL" dirty="0" smtClean="0"/>
              <a:t>https://www.youtube.com/watch?v=5pjJI4jFeKQ</a:t>
            </a:r>
            <a:endParaRPr lang="pl-PL" dirty="0"/>
          </a:p>
        </p:txBody>
      </p:sp>
      <p:sp>
        <p:nvSpPr>
          <p:cNvPr id="11" name="pole tekstowe 10"/>
          <p:cNvSpPr txBox="1"/>
          <p:nvPr/>
        </p:nvSpPr>
        <p:spPr>
          <a:xfrm>
            <a:off x="0" y="0"/>
            <a:ext cx="2357454" cy="1323439"/>
          </a:xfrm>
          <a:prstGeom prst="rect">
            <a:avLst/>
          </a:prstGeom>
          <a:noFill/>
        </p:spPr>
        <p:txBody>
          <a:bodyPr wrap="square" rtlCol="0">
            <a:spAutoFit/>
          </a:bodyPr>
          <a:lstStyle/>
          <a:p>
            <a:r>
              <a:rPr lang="pl-PL" sz="2000" b="1" dirty="0" smtClean="0">
                <a:solidFill>
                  <a:srgbClr val="00B050"/>
                </a:solidFill>
              </a:rPr>
              <a:t>Dlaczego należy systematycznie korzystać ze spowiedzi?</a:t>
            </a:r>
            <a:endParaRPr lang="pl-PL" sz="2000" b="1" dirty="0">
              <a:solidFill>
                <a:srgbClr val="00B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85720" y="357166"/>
            <a:ext cx="6072230" cy="6740307"/>
          </a:xfrm>
          <a:prstGeom prst="rect">
            <a:avLst/>
          </a:prstGeom>
          <a:noFill/>
        </p:spPr>
        <p:txBody>
          <a:bodyPr wrap="square" rtlCol="0">
            <a:spAutoFit/>
          </a:bodyPr>
          <a:lstStyle/>
          <a:p>
            <a:r>
              <a:rPr lang="pl-PL" b="1" dirty="0" smtClean="0"/>
              <a:t>Penitent:</a:t>
            </a:r>
            <a:r>
              <a:rPr lang="pl-PL" dirty="0" smtClean="0"/>
              <a:t> Niech będzie pochwalony Jezus Chrystus.</a:t>
            </a:r>
          </a:p>
          <a:p>
            <a:r>
              <a:rPr lang="pl-PL" b="1" dirty="0" smtClean="0"/>
              <a:t>Kapłan:</a:t>
            </a:r>
            <a:r>
              <a:rPr lang="pl-PL" dirty="0" smtClean="0"/>
              <a:t> Na wieki wieków. Amen.</a:t>
            </a:r>
          </a:p>
          <a:p>
            <a:r>
              <a:rPr lang="pl-PL" b="1" dirty="0" smtClean="0"/>
              <a:t>P:</a:t>
            </a:r>
            <a:r>
              <a:rPr lang="pl-PL" dirty="0" smtClean="0"/>
              <a:t> W imię Ojca i Syna i Ducha Świętego. Amen. Ostatni raz przystąpiłem do spowiedzi świętej: (powiedz kiedy), pokutę zadaną odprawiłem. Pana Boga obraziłem następującymi grzechami: (wyznaj grzechy).Więcej grzechów nie pamiętam, za wszystkie serdecznie żałuję, obiecuję poprawę, a ciebie, ojcze, proszę </a:t>
            </a:r>
            <a:br>
              <a:rPr lang="pl-PL" dirty="0" smtClean="0"/>
            </a:br>
            <a:r>
              <a:rPr lang="pl-PL" dirty="0" smtClean="0"/>
              <a:t>o rozgrzeszenie i pokutę. Następuje rozmowa, pouczanie </a:t>
            </a:r>
            <a:br>
              <a:rPr lang="pl-PL" dirty="0" smtClean="0"/>
            </a:br>
            <a:r>
              <a:rPr lang="pl-PL" dirty="0" smtClean="0"/>
              <a:t>i wyznaczenie pokuty, po którym kapłan wypowiada formułę rozgrzeszenia:</a:t>
            </a:r>
            <a:br>
              <a:rPr lang="pl-PL" dirty="0" smtClean="0"/>
            </a:br>
            <a:r>
              <a:rPr lang="pl-PL" b="1" dirty="0" smtClean="0"/>
              <a:t>K:</a:t>
            </a:r>
            <a:r>
              <a:rPr lang="pl-PL" dirty="0" smtClean="0"/>
              <a:t> Bóg, Ojciec miłosierdzia, który pojednał świat ze sobą przez śmierć i zmartwychwstanie swojego Syna i zesłał Ducha Świętego na odpuszczenie grzechów , niech ci udzieli przebaczenia i pokoju przez posługę Kościoła. I ja odpuszczam tobie grzechy w imię Ojca </a:t>
            </a:r>
            <a:br>
              <a:rPr lang="pl-PL" dirty="0" smtClean="0"/>
            </a:br>
            <a:r>
              <a:rPr lang="pl-PL" dirty="0" smtClean="0"/>
              <a:t>i Syna i Ducha Świętego. </a:t>
            </a:r>
          </a:p>
          <a:p>
            <a:r>
              <a:rPr lang="pl-PL" b="1" dirty="0" smtClean="0"/>
              <a:t>P:</a:t>
            </a:r>
            <a:r>
              <a:rPr lang="pl-PL" dirty="0" smtClean="0"/>
              <a:t> Amen.</a:t>
            </a:r>
          </a:p>
          <a:p>
            <a:r>
              <a:rPr lang="pl-PL" dirty="0" smtClean="0"/>
              <a:t>Kapłan może dodać:</a:t>
            </a:r>
          </a:p>
          <a:p>
            <a:r>
              <a:rPr lang="pl-PL" b="1" dirty="0" smtClean="0"/>
              <a:t>K:</a:t>
            </a:r>
            <a:r>
              <a:rPr lang="pl-PL" dirty="0" smtClean="0"/>
              <a:t> Wysławiajmy Pana, bo jest dobry.</a:t>
            </a:r>
          </a:p>
          <a:p>
            <a:r>
              <a:rPr lang="pl-PL" b="1" dirty="0" smtClean="0"/>
              <a:t>P:</a:t>
            </a:r>
            <a:r>
              <a:rPr lang="pl-PL" dirty="0" smtClean="0"/>
              <a:t> Bo Jego miłosierdzie trwa na wieki. </a:t>
            </a:r>
          </a:p>
          <a:p>
            <a:r>
              <a:rPr lang="pl-PL" b="1" dirty="0" smtClean="0"/>
              <a:t>K:</a:t>
            </a:r>
            <a:r>
              <a:rPr lang="pl-PL" dirty="0" smtClean="0"/>
              <a:t> Pan odpuścił tobie grzechy. Idź w pokoju. </a:t>
            </a:r>
          </a:p>
          <a:p>
            <a:r>
              <a:rPr lang="pl-PL" b="1" dirty="0" smtClean="0"/>
              <a:t>P:</a:t>
            </a:r>
            <a:r>
              <a:rPr lang="pl-PL" dirty="0" smtClean="0"/>
              <a:t> Bóg zapłać.  </a:t>
            </a:r>
          </a:p>
          <a:p>
            <a:endParaRPr lang="pl-PL" dirty="0"/>
          </a:p>
        </p:txBody>
      </p:sp>
      <p:sp>
        <p:nvSpPr>
          <p:cNvPr id="5" name="pole tekstowe 4"/>
          <p:cNvSpPr txBox="1"/>
          <p:nvPr/>
        </p:nvSpPr>
        <p:spPr>
          <a:xfrm>
            <a:off x="4929190" y="4500570"/>
            <a:ext cx="2500330" cy="369332"/>
          </a:xfrm>
          <a:prstGeom prst="rect">
            <a:avLst/>
          </a:prstGeom>
          <a:noFill/>
        </p:spPr>
        <p:txBody>
          <a:bodyPr wrap="square" rtlCol="0">
            <a:spAutoFit/>
          </a:bodyPr>
          <a:lstStyle/>
          <a:p>
            <a:endParaRPr lang="pl-PL" dirty="0"/>
          </a:p>
        </p:txBody>
      </p:sp>
      <p:pic>
        <p:nvPicPr>
          <p:cNvPr id="2051" name="Picture 3" descr="C:\Users\Małgorzata\Downloads\lafazandaz on Instagram_ @meraki_scribble I love….jpg"/>
          <p:cNvPicPr>
            <a:picLocks noChangeAspect="1" noChangeArrowheads="1"/>
          </p:cNvPicPr>
          <p:nvPr/>
        </p:nvPicPr>
        <p:blipFill>
          <a:blip r:embed="rId2"/>
          <a:srcRect/>
          <a:stretch>
            <a:fillRect/>
          </a:stretch>
        </p:blipFill>
        <p:spPr bwMode="auto">
          <a:xfrm>
            <a:off x="6429388" y="0"/>
            <a:ext cx="3294075"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6832640"/>
          </a:xfrm>
          <a:prstGeom prst="rect">
            <a:avLst/>
          </a:prstGeom>
          <a:noFill/>
        </p:spPr>
        <p:txBody>
          <a:bodyPr wrap="square" rtlCol="0">
            <a:spAutoFit/>
          </a:bodyPr>
          <a:lstStyle/>
          <a:p>
            <a:r>
              <a:rPr lang="pl-PL" sz="2400" b="1" dirty="0" smtClean="0"/>
              <a:t>PRACA W GRUPACH</a:t>
            </a:r>
          </a:p>
          <a:p>
            <a:endParaRPr lang="pl-PL" b="1" dirty="0" smtClean="0"/>
          </a:p>
          <a:p>
            <a:r>
              <a:rPr lang="pl-PL" b="1" dirty="0" smtClean="0"/>
              <a:t>1. CZYM JEST DLA CIEBIE SAKRAMENT POKUTY I POJEDNANIA?</a:t>
            </a:r>
            <a:endParaRPr lang="pl-PL" dirty="0" smtClean="0"/>
          </a:p>
          <a:p>
            <a:r>
              <a:rPr lang="pl-PL" dirty="0" smtClean="0"/>
              <a:t>Jakie znaczenie ma ten sakrament w Twoim życiu codziennym?</a:t>
            </a:r>
          </a:p>
          <a:p>
            <a:r>
              <a:rPr lang="pl-PL" dirty="0" smtClean="0"/>
              <a:t>Czy myślisz o nim jako o spotkaniu z miłosiernym Bogiem czy bardziej jako obowiązku? Dlaczego?</a:t>
            </a:r>
          </a:p>
          <a:p>
            <a:r>
              <a:rPr lang="pl-PL" dirty="0" smtClean="0"/>
              <a:t>Czy potrafisz dostrzec w tym sakramencie działanie łaski Bożej? W jaki sposób?</a:t>
            </a:r>
          </a:p>
          <a:p>
            <a:r>
              <a:rPr lang="pl-PL" b="1" dirty="0" smtClean="0"/>
              <a:t>2. JAK CZĘSTO PRZYSTĘPUJESZ DO SPOWIEDZI?</a:t>
            </a:r>
            <a:endParaRPr lang="pl-PL" dirty="0" smtClean="0"/>
          </a:p>
          <a:p>
            <a:r>
              <a:rPr lang="pl-PL" dirty="0" smtClean="0"/>
              <a:t>Czy masz ustaloną regularność przystępowania do spowiedzi, czy robisz to bardziej spontanicznie?</a:t>
            </a:r>
          </a:p>
          <a:p>
            <a:r>
              <a:rPr lang="pl-PL" dirty="0" smtClean="0"/>
              <a:t>Jakie uczucia towarzyszą Ci przed przystąpieniem do sakramentu pokuty i pojednania?</a:t>
            </a:r>
          </a:p>
          <a:p>
            <a:r>
              <a:rPr lang="pl-PL" dirty="0" smtClean="0"/>
              <a:t>Czy jest coś, co powstrzymuje Cię od częstszego korzystania z tego sakramentu?</a:t>
            </a:r>
          </a:p>
          <a:p>
            <a:r>
              <a:rPr lang="pl-PL" b="1" dirty="0" smtClean="0"/>
              <a:t>3. CZY WIDZISZ LUB CZUJESZ, ŻE COŚ SIĘ ZMIENIŁO, GDY ODCHODZISZ OD KRATEK KONFESJONAŁU?</a:t>
            </a:r>
            <a:endParaRPr lang="pl-PL" dirty="0" smtClean="0"/>
          </a:p>
          <a:p>
            <a:r>
              <a:rPr lang="pl-PL" dirty="0" smtClean="0"/>
              <a:t>Jakie emocje towarzyszą Ci po spowiedzi – radość, ulga, spokój? A może coś innego?</a:t>
            </a:r>
          </a:p>
          <a:p>
            <a:r>
              <a:rPr lang="pl-PL" dirty="0" smtClean="0"/>
              <a:t>Czy zauważasz różnicę w relacjach z innymi ludźmi po odbyciu dobrej spowiedzi?</a:t>
            </a:r>
          </a:p>
          <a:p>
            <a:r>
              <a:rPr lang="pl-PL" dirty="0" smtClean="0"/>
              <a:t>Czy zdarzyło Ci się doświadczyć szczególnego pokoju serca lub rozwiązania trudnej sytuacji dzięki spowiedzi?</a:t>
            </a:r>
          </a:p>
          <a:p>
            <a:r>
              <a:rPr lang="pl-PL" b="1" dirty="0" smtClean="0"/>
              <a:t>4. JAK ZACHĘCISZ KOLEŻANKĘ LUB KOLEGĘ, KTÓRZY DAWNO NIE BYLI U SPOWIEDZI, ABY SKORZYSTALI Z NIEGO?</a:t>
            </a:r>
            <a:endParaRPr lang="pl-PL" dirty="0" smtClean="0"/>
          </a:p>
          <a:p>
            <a:r>
              <a:rPr lang="pl-PL" dirty="0" smtClean="0"/>
              <a:t>Jakie argumenty mogłyby być dla nich przekonujące?</a:t>
            </a:r>
          </a:p>
          <a:p>
            <a:r>
              <a:rPr lang="pl-PL" dirty="0" smtClean="0"/>
              <a:t>Czy potrafisz podzielić się własnym doświadczeniem, by ich zachęcić?</a:t>
            </a:r>
          </a:p>
          <a:p>
            <a:r>
              <a:rPr lang="pl-PL" dirty="0" smtClean="0"/>
              <a:t>Jak myślisz, dlaczego niektórzy ludzie boją się spowiedzi lub unikają jej? Jak można przełamać te obawy?</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4357694"/>
            <a:ext cx="1643074" cy="285751"/>
          </a:xfrm>
        </p:spPr>
        <p:txBody>
          <a:bodyPr>
            <a:normAutofit fontScale="90000"/>
          </a:bodyPr>
          <a:lstStyle/>
          <a:p>
            <a:pPr algn="l"/>
            <a:r>
              <a:rPr lang="pl-PL" sz="2200" b="0" dirty="0" smtClean="0"/>
              <a:t>Modlitwa</a:t>
            </a:r>
            <a:r>
              <a:rPr lang="pl-PL" sz="1600" b="0" dirty="0" smtClean="0"/>
              <a:t> </a:t>
            </a:r>
            <a:br>
              <a:rPr lang="pl-PL" sz="1600" b="0" dirty="0" smtClean="0"/>
            </a:br>
            <a:endParaRPr lang="pl-PL" sz="1600" b="0" dirty="0"/>
          </a:p>
        </p:txBody>
      </p:sp>
      <p:sp>
        <p:nvSpPr>
          <p:cNvPr id="3" name="Symbol zastępczy tekstu 2"/>
          <p:cNvSpPr>
            <a:spLocks noGrp="1"/>
          </p:cNvSpPr>
          <p:nvPr>
            <p:ph type="body" idx="1"/>
          </p:nvPr>
        </p:nvSpPr>
        <p:spPr>
          <a:xfrm>
            <a:off x="142844" y="214290"/>
            <a:ext cx="4429156" cy="1934151"/>
          </a:xfrm>
        </p:spPr>
        <p:txBody>
          <a:bodyPr>
            <a:normAutofit fontScale="92500" lnSpcReduction="10000"/>
          </a:bodyPr>
          <a:lstStyle/>
          <a:p>
            <a:pPr algn="l"/>
            <a:r>
              <a:rPr lang="pl-PL" dirty="0" smtClean="0"/>
              <a:t>Gdyby w Kościele nie istniało przebaczenie grzechów, nie istniałaby żadna nadzieja na życie wieczne i wieczne wyzwolenie. Podziękujmy Bogu, który podarował swemu Kościołowi taki prezent. Św. Augustyn (YOUCAT, s. 179) </a:t>
            </a:r>
            <a:endParaRPr lang="pl-PL" dirty="0"/>
          </a:p>
        </p:txBody>
      </p:sp>
      <p:sp>
        <p:nvSpPr>
          <p:cNvPr id="4" name="pole tekstowe 3"/>
          <p:cNvSpPr txBox="1"/>
          <p:nvPr/>
        </p:nvSpPr>
        <p:spPr>
          <a:xfrm>
            <a:off x="285720" y="4643446"/>
            <a:ext cx="7000924" cy="2031325"/>
          </a:xfrm>
          <a:prstGeom prst="rect">
            <a:avLst/>
          </a:prstGeom>
          <a:noFill/>
        </p:spPr>
        <p:txBody>
          <a:bodyPr wrap="square" rtlCol="0">
            <a:spAutoFit/>
          </a:bodyPr>
          <a:lstStyle/>
          <a:p>
            <a:pPr algn="just"/>
            <a:r>
              <a:rPr lang="pl-PL" dirty="0" smtClean="0"/>
              <a:t>Boże, mój Ojcze, tak bardzo mnie kochasz, a ja nie potrafiłem odpowiedzieć na tę miłość. Dlatego przychodzę do Ciebie </a:t>
            </a:r>
            <a:br>
              <a:rPr lang="pl-PL" dirty="0" smtClean="0"/>
            </a:br>
            <a:r>
              <a:rPr lang="pl-PL" dirty="0" smtClean="0"/>
              <a:t>i błagam o miłosierdzie. Pomóż mi szczerze przyznać się do moich grzechów i serdecznie za nie żałować. Daj mi łaskę przeżycia dobrej spowiedzi i prawdziwego nawrócenia. Spraw, abym mógł iść przez życie z czystym sumieniem i kiedyś spotkał Ciebie, jedyną i wieczną Miłość. Amen. </a:t>
            </a:r>
            <a:endParaRPr lang="pl-PL" dirty="0"/>
          </a:p>
        </p:txBody>
      </p:sp>
      <p:pic>
        <p:nvPicPr>
          <p:cNvPr id="6" name="Obraz 5" descr="Screenshot 2024-12-07 at 18-06-59 youcat - Szukaj w Google.png"/>
          <p:cNvPicPr>
            <a:picLocks noChangeAspect="1"/>
          </p:cNvPicPr>
          <p:nvPr/>
        </p:nvPicPr>
        <p:blipFill>
          <a:blip r:embed="rId2"/>
          <a:stretch>
            <a:fillRect/>
          </a:stretch>
        </p:blipFill>
        <p:spPr>
          <a:xfrm>
            <a:off x="357158" y="2071678"/>
            <a:ext cx="1643074" cy="2143140"/>
          </a:xfrm>
          <a:prstGeom prst="rect">
            <a:avLst/>
          </a:prstGeom>
        </p:spPr>
      </p:pic>
      <p:pic>
        <p:nvPicPr>
          <p:cNvPr id="1029" name="Picture 5"/>
          <p:cNvPicPr>
            <a:picLocks noChangeAspect="1" noChangeArrowheads="1"/>
          </p:cNvPicPr>
          <p:nvPr/>
        </p:nvPicPr>
        <p:blipFill>
          <a:blip r:embed="rId3"/>
          <a:srcRect/>
          <a:stretch>
            <a:fillRect/>
          </a:stretch>
        </p:blipFill>
        <p:spPr bwMode="auto">
          <a:xfrm>
            <a:off x="4643438" y="0"/>
            <a:ext cx="3929090" cy="465604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łgorzata\Downloads\DZjsDg_o.jpg"/>
          <p:cNvPicPr>
            <a:picLocks noChangeAspect="1" noChangeArrowheads="1"/>
          </p:cNvPicPr>
          <p:nvPr/>
        </p:nvPicPr>
        <p:blipFill>
          <a:blip r:embed="rId2"/>
          <a:srcRect/>
          <a:stretch>
            <a:fillRect/>
          </a:stretch>
        </p:blipFill>
        <p:spPr bwMode="auto">
          <a:xfrm>
            <a:off x="0" y="0"/>
            <a:ext cx="81439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89098" y="285728"/>
            <a:ext cx="3429000" cy="1857388"/>
          </a:xfrm>
        </p:spPr>
        <p:txBody>
          <a:bodyPr/>
          <a:lstStyle/>
          <a:p>
            <a:r>
              <a:rPr lang="pl-PL" dirty="0" smtClean="0"/>
              <a:t>D</a:t>
            </a:r>
            <a:r>
              <a:rPr lang="pl-PL" b="0" dirty="0" smtClean="0"/>
              <a:t>ylematy młodego człowieka </a:t>
            </a:r>
            <a:endParaRPr lang="pl-PL" dirty="0"/>
          </a:p>
        </p:txBody>
      </p:sp>
      <p:pic>
        <p:nvPicPr>
          <p:cNvPr id="5" name="Symbol zastępczy obrazu 4" descr="Screenshot 2024-12-07 at 17-44-48 auschwitz - Szukaj w Google.png"/>
          <p:cNvPicPr>
            <a:picLocks noGrp="1" noChangeAspect="1"/>
          </p:cNvPicPr>
          <p:nvPr>
            <p:ph type="pic" idx="1"/>
          </p:nvPr>
        </p:nvPicPr>
        <p:blipFill>
          <a:blip r:embed="rId3"/>
          <a:srcRect t="38" b="38"/>
          <a:stretch>
            <a:fillRect/>
          </a:stretch>
        </p:blipFill>
        <p:spPr>
          <a:xfrm>
            <a:off x="357158" y="428604"/>
            <a:ext cx="4000500" cy="3000375"/>
          </a:xfrm>
        </p:spPr>
      </p:pic>
      <p:sp>
        <p:nvSpPr>
          <p:cNvPr id="4" name="Symbol zastępczy tekstu 3"/>
          <p:cNvSpPr>
            <a:spLocks noGrp="1"/>
          </p:cNvSpPr>
          <p:nvPr>
            <p:ph type="body" sz="half" idx="2"/>
          </p:nvPr>
        </p:nvSpPr>
        <p:spPr>
          <a:xfrm>
            <a:off x="571472" y="3357562"/>
            <a:ext cx="8358246" cy="4500594"/>
          </a:xfrm>
        </p:spPr>
        <p:txBody>
          <a:bodyPr>
            <a:noAutofit/>
          </a:bodyPr>
          <a:lstStyle/>
          <a:p>
            <a:pPr algn="just"/>
            <a:r>
              <a:rPr lang="pl-PL" dirty="0" smtClean="0">
                <a:solidFill>
                  <a:schemeClr val="bg1"/>
                </a:solidFill>
              </a:rPr>
              <a:t>Rudolf Franz Ferdinand </a:t>
            </a:r>
            <a:r>
              <a:rPr lang="pl-PL" dirty="0" err="1" smtClean="0">
                <a:solidFill>
                  <a:schemeClr val="bg1"/>
                </a:solidFill>
              </a:rPr>
              <a:t>Häss</a:t>
            </a:r>
            <a:r>
              <a:rPr lang="pl-PL" dirty="0" smtClean="0">
                <a:solidFill>
                  <a:schemeClr val="bg1"/>
                </a:solidFill>
              </a:rPr>
              <a:t> urodził się 25 listopada 1900 roku w Baden-Baden w Niemczech.</a:t>
            </a:r>
            <a:br>
              <a:rPr lang="pl-PL" dirty="0" smtClean="0">
                <a:solidFill>
                  <a:schemeClr val="bg1"/>
                </a:solidFill>
              </a:rPr>
            </a:br>
            <a:r>
              <a:rPr lang="pl-PL" dirty="0" smtClean="0">
                <a:solidFill>
                  <a:schemeClr val="bg1"/>
                </a:solidFill>
              </a:rPr>
              <a:t>W wieku 16 lat wstąpił do wojska. W czasie pierwszej wojny światowej walczył w Turcji, Mezopotamii</a:t>
            </a:r>
            <a:br>
              <a:rPr lang="pl-PL" dirty="0" smtClean="0">
                <a:solidFill>
                  <a:schemeClr val="bg1"/>
                </a:solidFill>
              </a:rPr>
            </a:br>
            <a:r>
              <a:rPr lang="pl-PL" dirty="0" smtClean="0">
                <a:solidFill>
                  <a:schemeClr val="bg1"/>
                </a:solidFill>
              </a:rPr>
              <a:t>i Palestynie. Następnie brał udział w walkach z oddziałami komunistycznymi na Łotwie. Ożenił się</a:t>
            </a:r>
            <a:br>
              <a:rPr lang="pl-PL" dirty="0" smtClean="0">
                <a:solidFill>
                  <a:schemeClr val="bg1"/>
                </a:solidFill>
              </a:rPr>
            </a:br>
            <a:r>
              <a:rPr lang="pl-PL" dirty="0" smtClean="0">
                <a:solidFill>
                  <a:schemeClr val="bg1"/>
                </a:solidFill>
              </a:rPr>
              <a:t>i miał pięcioro dzieci. W 194 roku wstąpił do nazistowskich oddziałów </a:t>
            </a:r>
            <a:r>
              <a:rPr lang="pl-PL" dirty="0" err="1" smtClean="0">
                <a:solidFill>
                  <a:schemeClr val="bg1"/>
                </a:solidFill>
              </a:rPr>
              <a:t>Waffen-SS</a:t>
            </a:r>
            <a:r>
              <a:rPr lang="pl-PL" dirty="0" smtClean="0">
                <a:solidFill>
                  <a:schemeClr val="bg1"/>
                </a:solidFill>
              </a:rPr>
              <a:t>. W tym samym roku został budowniczym i komendantem obozu koncentracyjnego w Auschwitz. Funkcję tę pełnił do</a:t>
            </a:r>
            <a:br>
              <a:rPr lang="pl-PL" dirty="0" smtClean="0">
                <a:solidFill>
                  <a:schemeClr val="bg1"/>
                </a:solidFill>
              </a:rPr>
            </a:br>
            <a:r>
              <a:rPr lang="pl-PL" dirty="0" smtClean="0">
                <a:solidFill>
                  <a:schemeClr val="bg1"/>
                </a:solidFill>
              </a:rPr>
              <a:t> 1 grudnia 1943 roku. W tym czasie obóz stał się miejscem masowej eksterminacji Żydów, Polaków</a:t>
            </a:r>
            <a:br>
              <a:rPr lang="pl-PL" dirty="0" smtClean="0">
                <a:solidFill>
                  <a:schemeClr val="bg1"/>
                </a:solidFill>
              </a:rPr>
            </a:br>
            <a:r>
              <a:rPr lang="pl-PL" dirty="0" smtClean="0">
                <a:solidFill>
                  <a:schemeClr val="bg1"/>
                </a:solidFill>
              </a:rPr>
              <a:t> i ludzi innych narodów. Rudolf </a:t>
            </a:r>
            <a:r>
              <a:rPr lang="pl-PL" dirty="0" err="1" smtClean="0">
                <a:solidFill>
                  <a:schemeClr val="bg1"/>
                </a:solidFill>
              </a:rPr>
              <a:t>Häss</a:t>
            </a:r>
            <a:r>
              <a:rPr lang="pl-PL" dirty="0" smtClean="0">
                <a:solidFill>
                  <a:schemeClr val="bg1"/>
                </a:solidFill>
              </a:rPr>
              <a:t> był osobiście odpowiedzialny za ludobójstwo przy użyciu komór gazowych. Szacuje się, że w Auschwitz życie straciło około 1,1-1,5 miliona ludzi. W maju 1944 roku powrócił do obozu i kierował zagładą Żydów deportowanych z Węgier. Po wojnie ukrywał się pod zmienionym nazwiskiem, ale został aresztowany i przewieziony do Polski. Otrzymał wyrok śmierci</a:t>
            </a:r>
            <a:br>
              <a:rPr lang="pl-PL" dirty="0" smtClean="0">
                <a:solidFill>
                  <a:schemeClr val="bg1"/>
                </a:solidFill>
              </a:rPr>
            </a:br>
            <a:r>
              <a:rPr lang="pl-PL" dirty="0" smtClean="0">
                <a:solidFill>
                  <a:schemeClr val="bg1"/>
                </a:solidFill>
              </a:rPr>
              <a:t> i został osadzony w więzieniu w Wadowicach. Wtedy poprosił o spotkanie z księdzem, które mu umożliwiono. 10 kwietnia 1947 roku złożył katolickie wyznanie wiary, wyspowiadał się i otrzymał rozgrzeszenie. Dzień później przyjął Komunię Świętą. 16 kwietnia został przewieziony do obozu</a:t>
            </a:r>
            <a:br>
              <a:rPr lang="pl-PL" dirty="0" smtClean="0">
                <a:solidFill>
                  <a:schemeClr val="bg1"/>
                </a:solidFill>
              </a:rPr>
            </a:br>
            <a:r>
              <a:rPr lang="pl-PL" dirty="0" smtClean="0">
                <a:solidFill>
                  <a:schemeClr val="bg1"/>
                </a:solidFill>
              </a:rPr>
              <a:t>w Auschwitz i tam, wśród popiołów swoich ofiar, powieszony na szubienicy. Szubienica ta do dziś znajduje się na terenie obozu. </a:t>
            </a:r>
          </a:p>
          <a:p>
            <a:pPr algn="just"/>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28662" y="1071546"/>
            <a:ext cx="6072230" cy="3847207"/>
          </a:xfrm>
          <a:prstGeom prst="rect">
            <a:avLst/>
          </a:prstGeom>
          <a:noFill/>
        </p:spPr>
        <p:txBody>
          <a:bodyPr wrap="square" rtlCol="0">
            <a:spAutoFit/>
          </a:bodyPr>
          <a:lstStyle/>
          <a:p>
            <a:r>
              <a:rPr lang="pl-PL" sz="3200" dirty="0" smtClean="0">
                <a:solidFill>
                  <a:schemeClr val="tx2"/>
                </a:solidFill>
              </a:rPr>
              <a:t>Odpowiedz na pytania:</a:t>
            </a:r>
          </a:p>
          <a:p>
            <a:endParaRPr lang="pl-PL" sz="3200" dirty="0" smtClean="0">
              <a:solidFill>
                <a:schemeClr val="tx2"/>
              </a:solidFill>
            </a:endParaRPr>
          </a:p>
          <a:p>
            <a:endParaRPr lang="pl-PL" dirty="0" smtClean="0"/>
          </a:p>
          <a:p>
            <a:r>
              <a:rPr lang="pl-PL" sz="2400" dirty="0" smtClean="0"/>
              <a:t>Dlaczego </a:t>
            </a:r>
            <a:r>
              <a:rPr lang="pl-PL" sz="2400" dirty="0" err="1" smtClean="0"/>
              <a:t>Höss</a:t>
            </a:r>
            <a:r>
              <a:rPr lang="pl-PL" sz="2400" dirty="0" smtClean="0"/>
              <a:t>, człowiek który popełnił tak wielkie zbrodnie przeciw ludzkości, otrzymał rozgrzeszenie?</a:t>
            </a:r>
          </a:p>
          <a:p>
            <a:endParaRPr lang="pl-PL" sz="2400" dirty="0" smtClean="0"/>
          </a:p>
          <a:p>
            <a:endParaRPr lang="pl-PL" sz="2400" dirty="0" smtClean="0"/>
          </a:p>
          <a:p>
            <a:r>
              <a:rPr lang="pl-PL" sz="2400" dirty="0" smtClean="0"/>
              <a:t>Czu zasłużył na tak wielką łaskę? </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2257412" cy="537192"/>
          </a:xfrm>
        </p:spPr>
        <p:txBody>
          <a:bodyPr>
            <a:normAutofit/>
          </a:bodyPr>
          <a:lstStyle/>
          <a:p>
            <a:r>
              <a:rPr lang="pl-PL" sz="2000" b="0" dirty="0" smtClean="0">
                <a:solidFill>
                  <a:srgbClr val="FF0000"/>
                </a:solidFill>
                <a:latin typeface="Arial Narrow" pitchFamily="34" charset="0"/>
              </a:rPr>
              <a:t>Istota grzechu</a:t>
            </a:r>
            <a:r>
              <a:rPr lang="pl-PL" sz="2000" b="0" dirty="0" smtClean="0">
                <a:latin typeface="Arial Narrow" pitchFamily="34" charset="0"/>
              </a:rPr>
              <a:t> </a:t>
            </a:r>
            <a:endParaRPr lang="pl-PL" sz="2000" b="0" dirty="0">
              <a:latin typeface="Arial Narrow" pitchFamily="34" charset="0"/>
            </a:endParaRPr>
          </a:p>
        </p:txBody>
      </p:sp>
      <p:sp>
        <p:nvSpPr>
          <p:cNvPr id="3" name="pole tekstowe 2"/>
          <p:cNvSpPr txBox="1"/>
          <p:nvPr/>
        </p:nvSpPr>
        <p:spPr>
          <a:xfrm>
            <a:off x="357158" y="1142984"/>
            <a:ext cx="6357982" cy="923330"/>
          </a:xfrm>
          <a:prstGeom prst="rect">
            <a:avLst/>
          </a:prstGeom>
          <a:noFill/>
        </p:spPr>
        <p:txBody>
          <a:bodyPr wrap="square" rtlCol="0">
            <a:spAutoFit/>
          </a:bodyPr>
          <a:lstStyle/>
          <a:p>
            <a:r>
              <a:rPr lang="pl-PL" dirty="0" smtClean="0"/>
              <a:t>Grzech jest świadomym i dobrowolnym odrzuceniem Boga</a:t>
            </a:r>
            <a:br>
              <a:rPr lang="pl-PL" dirty="0" smtClean="0"/>
            </a:br>
            <a:r>
              <a:rPr lang="pl-PL" dirty="0" smtClean="0"/>
              <a:t>i Jego miłości, co przejawia się lekceważeniu Jego przykazań. </a:t>
            </a:r>
            <a:endParaRPr lang="pl-PL" dirty="0"/>
          </a:p>
        </p:txBody>
      </p:sp>
      <p:sp>
        <p:nvSpPr>
          <p:cNvPr id="4" name="pole tekstowe 3"/>
          <p:cNvSpPr txBox="1"/>
          <p:nvPr/>
        </p:nvSpPr>
        <p:spPr>
          <a:xfrm>
            <a:off x="2571736" y="3429000"/>
            <a:ext cx="4857784" cy="2862322"/>
          </a:xfrm>
          <a:prstGeom prst="rect">
            <a:avLst/>
          </a:prstGeom>
          <a:noFill/>
        </p:spPr>
        <p:txBody>
          <a:bodyPr wrap="square" rtlCol="0">
            <a:spAutoFit/>
          </a:bodyPr>
          <a:lstStyle/>
          <a:p>
            <a:r>
              <a:rPr lang="pl-PL" dirty="0" smtClean="0"/>
              <a:t>Grzech to coś więcej niż błędne zachowanie. Nie jest to również psychiczna słabość.</a:t>
            </a:r>
            <a:br>
              <a:rPr lang="pl-PL" dirty="0" smtClean="0"/>
            </a:br>
            <a:r>
              <a:rPr lang="pl-PL" dirty="0" smtClean="0"/>
              <a:t>W swej najgłębszej istocie każde odrzucenie czy też niszczenie czegoś dobrego jest odrzuceniem całkowicie dobra, odrzuceniem Boga. Grzech w swym najgłębszym </a:t>
            </a:r>
            <a:br>
              <a:rPr lang="pl-PL" dirty="0" smtClean="0"/>
            </a:br>
            <a:r>
              <a:rPr lang="pl-PL" dirty="0" smtClean="0"/>
              <a:t>i najstraszniejszym wymiarze jest odłączeniem się od Boga, a tym samym odłączeniem się od źródła życia. (YOUCAT 67) </a:t>
            </a:r>
            <a:endParaRPr lang="pl-PL" dirty="0"/>
          </a:p>
        </p:txBody>
      </p:sp>
      <p:pic>
        <p:nvPicPr>
          <p:cNvPr id="6" name="Obraz 5" descr="Screenshot 2024-12-07 at 18-06-59 youcat - Szukaj w Google.png"/>
          <p:cNvPicPr>
            <a:picLocks noChangeAspect="1"/>
          </p:cNvPicPr>
          <p:nvPr/>
        </p:nvPicPr>
        <p:blipFill>
          <a:blip r:embed="rId2"/>
          <a:stretch>
            <a:fillRect/>
          </a:stretch>
        </p:blipFill>
        <p:spPr>
          <a:xfrm>
            <a:off x="142844" y="2143116"/>
            <a:ext cx="2428892" cy="407196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320040"/>
            <a:ext cx="4357718" cy="680068"/>
          </a:xfrm>
        </p:spPr>
        <p:txBody>
          <a:bodyPr>
            <a:normAutofit/>
          </a:bodyPr>
          <a:lstStyle/>
          <a:p>
            <a:r>
              <a:rPr lang="pl-PL" sz="3200" dirty="0" smtClean="0"/>
              <a:t>Boże miłosierdzie </a:t>
            </a:r>
            <a:endParaRPr lang="pl-PL" sz="3200" dirty="0"/>
          </a:p>
        </p:txBody>
      </p:sp>
      <p:sp>
        <p:nvSpPr>
          <p:cNvPr id="4" name="pole tekstowe 3"/>
          <p:cNvSpPr txBox="1"/>
          <p:nvPr/>
        </p:nvSpPr>
        <p:spPr>
          <a:xfrm>
            <a:off x="214282" y="1285860"/>
            <a:ext cx="4000528" cy="1754326"/>
          </a:xfrm>
          <a:prstGeom prst="rect">
            <a:avLst/>
          </a:prstGeom>
          <a:noFill/>
        </p:spPr>
        <p:txBody>
          <a:bodyPr wrap="square" rtlCol="0">
            <a:spAutoFit/>
          </a:bodyPr>
          <a:lstStyle/>
          <a:p>
            <a:r>
              <a:rPr lang="pl-PL" dirty="0" smtClean="0"/>
              <a:t>Po grzechu pierworodnym każdy człowiek ma skłonność do grzechu </a:t>
            </a:r>
            <a:br>
              <a:rPr lang="pl-PL" dirty="0" smtClean="0"/>
            </a:br>
            <a:r>
              <a:rPr lang="pl-PL" dirty="0" smtClean="0"/>
              <a:t>i często go popełnia. Jeśli jednak uznaje swój grzech i żałuje za niego, otrzymuje Boże przebaczenie. Pisze o tym św. Jan:</a:t>
            </a:r>
            <a:endParaRPr lang="pl-PL" dirty="0"/>
          </a:p>
        </p:txBody>
      </p:sp>
      <p:sp>
        <p:nvSpPr>
          <p:cNvPr id="5" name="pole tekstowe 4"/>
          <p:cNvSpPr txBox="1"/>
          <p:nvPr/>
        </p:nvSpPr>
        <p:spPr>
          <a:xfrm>
            <a:off x="2285984" y="4572008"/>
            <a:ext cx="5572164" cy="2031325"/>
          </a:xfrm>
          <a:prstGeom prst="rect">
            <a:avLst/>
          </a:prstGeom>
          <a:solidFill>
            <a:srgbClr val="00B0F0"/>
          </a:solidFill>
        </p:spPr>
        <p:txBody>
          <a:bodyPr wrap="square" rtlCol="0">
            <a:spAutoFit/>
          </a:bodyPr>
          <a:lstStyle/>
          <a:p>
            <a:r>
              <a:rPr lang="pl-PL" dirty="0" smtClean="0"/>
              <a:t>Jeśli mówimy, że nie mamy grzechu, to samych siebie oszukujemy i nie ma w nas prawdy. Jeżeli wyznajemy nasze grzechy, Bóg jako wierny </a:t>
            </a:r>
            <a:br>
              <a:rPr lang="pl-PL" dirty="0" smtClean="0"/>
            </a:br>
            <a:r>
              <a:rPr lang="pl-PL" dirty="0" smtClean="0"/>
              <a:t>i sprawiedliwy odpuści je nam i oczyści nas </a:t>
            </a:r>
            <a:br>
              <a:rPr lang="pl-PL" dirty="0" smtClean="0"/>
            </a:br>
            <a:r>
              <a:rPr lang="pl-PL" dirty="0" smtClean="0"/>
              <a:t>z wszelkiej nieprawości. Jeśli mówimy, że nie zgrzeszyliśmy, czynimy Go kłamcą i nie ma w nas Jego nauki. (1J 1,8-10)</a:t>
            </a:r>
            <a:endParaRPr lang="pl-PL" dirty="0"/>
          </a:p>
        </p:txBody>
      </p:sp>
      <p:pic>
        <p:nvPicPr>
          <p:cNvPr id="6" name="Obraz 5" descr="Screenshot 2024-12-07 at 18-46-16 pismo święte - Szukaj w Google.png"/>
          <p:cNvPicPr>
            <a:picLocks noChangeAspect="1"/>
          </p:cNvPicPr>
          <p:nvPr/>
        </p:nvPicPr>
        <p:blipFill>
          <a:blip r:embed="rId2"/>
          <a:stretch>
            <a:fillRect/>
          </a:stretch>
        </p:blipFill>
        <p:spPr>
          <a:xfrm>
            <a:off x="0" y="3071810"/>
            <a:ext cx="2214546" cy="3571900"/>
          </a:xfrm>
          <a:prstGeom prst="rect">
            <a:avLst/>
          </a:prstGeom>
        </p:spPr>
      </p:pic>
      <p:pic>
        <p:nvPicPr>
          <p:cNvPr id="7" name="Obraz 6" descr="EL CAMINO A DIOS 🛤🙌 - ADAN Y EVA DESOBEDECIERON A DIOS(1).jpg"/>
          <p:cNvPicPr>
            <a:picLocks noChangeAspect="1"/>
          </p:cNvPicPr>
          <p:nvPr/>
        </p:nvPicPr>
        <p:blipFill>
          <a:blip r:embed="rId3"/>
          <a:stretch>
            <a:fillRect/>
          </a:stretch>
        </p:blipFill>
        <p:spPr>
          <a:xfrm>
            <a:off x="4143372" y="0"/>
            <a:ext cx="5000628" cy="45720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571480"/>
            <a:ext cx="7239000" cy="751506"/>
          </a:xfrm>
        </p:spPr>
        <p:txBody>
          <a:bodyPr>
            <a:noAutofit/>
          </a:bodyPr>
          <a:lstStyle/>
          <a:p>
            <a:r>
              <a:rPr lang="pl-PL" sz="3200" dirty="0" smtClean="0"/>
              <a:t>Ustanowienie sakramentu pokuty i pojednania</a:t>
            </a:r>
            <a:endParaRPr lang="pl-PL" sz="3200" dirty="0"/>
          </a:p>
        </p:txBody>
      </p:sp>
      <p:sp>
        <p:nvSpPr>
          <p:cNvPr id="3" name="Symbol zastępczy zawartości 2"/>
          <p:cNvSpPr>
            <a:spLocks noGrp="1"/>
          </p:cNvSpPr>
          <p:nvPr>
            <p:ph idx="1"/>
          </p:nvPr>
        </p:nvSpPr>
        <p:spPr>
          <a:xfrm>
            <a:off x="142844" y="1500174"/>
            <a:ext cx="5643602" cy="5000660"/>
          </a:xfrm>
        </p:spPr>
        <p:txBody>
          <a:bodyPr>
            <a:normAutofit/>
          </a:bodyPr>
          <a:lstStyle/>
          <a:p>
            <a:pPr>
              <a:buNone/>
            </a:pPr>
            <a:r>
              <a:rPr lang="pl-PL" sz="1800" dirty="0" smtClean="0"/>
              <a:t>Odpuszczenie grzechów wysłużył nam Jezus Chrystus, który umarł i zmartwychwstał dla naszego zbawienia. On sam dał apostołom władzę odpuszczania grzechów, mówiąc:</a:t>
            </a:r>
          </a:p>
          <a:p>
            <a:pPr>
              <a:buNone/>
            </a:pPr>
            <a:r>
              <a:rPr lang="pl-PL" sz="1800" b="1" dirty="0" smtClean="0"/>
              <a:t>„</a:t>
            </a:r>
            <a:r>
              <a:rPr lang="pl-PL" sz="1800" b="1" dirty="0" err="1" smtClean="0"/>
              <a:t>Weźmnijcie</a:t>
            </a:r>
            <a:r>
              <a:rPr lang="pl-PL" sz="1800" b="1" dirty="0" smtClean="0"/>
              <a:t> Ducha Świętego! Którym odpuścicie grzechy, są im odpuszczone,</a:t>
            </a:r>
            <a:br>
              <a:rPr lang="pl-PL" sz="1800" b="1" dirty="0" smtClean="0"/>
            </a:br>
            <a:r>
              <a:rPr lang="pl-PL" sz="1800" b="1" dirty="0" smtClean="0"/>
              <a:t> a którym zatrzymacie, są im zatrzymane”</a:t>
            </a:r>
            <a:br>
              <a:rPr lang="pl-PL" sz="1800" b="1" dirty="0" smtClean="0"/>
            </a:br>
            <a:r>
              <a:rPr lang="pl-PL" sz="1800" dirty="0" smtClean="0"/>
              <a:t>(J 20,22-23). </a:t>
            </a:r>
          </a:p>
          <a:p>
            <a:pPr>
              <a:buNone/>
            </a:pPr>
            <a:r>
              <a:rPr lang="pl-PL" sz="1800" dirty="0" smtClean="0"/>
              <a:t>Od tamtej pory kapłani w imię Chrystusa odpuszczają grzechy ludzi. Sakrament pokuty </a:t>
            </a:r>
            <a:br>
              <a:rPr lang="pl-PL" sz="1800" dirty="0" smtClean="0"/>
            </a:br>
            <a:r>
              <a:rPr lang="pl-PL" sz="1800" dirty="0" smtClean="0"/>
              <a:t>i pojednania jest spotkaniem człowieka </a:t>
            </a:r>
            <a:br>
              <a:rPr lang="pl-PL" sz="1800" dirty="0" smtClean="0"/>
            </a:br>
            <a:r>
              <a:rPr lang="pl-PL" sz="1800" dirty="0" smtClean="0"/>
              <a:t>z miłosiernym Bogiem i polega na osobistym wyznaniu grzechów Chrystusowi w osobie spowiednika, który przez posługę Kościoła udziela rozgrzeszenia. </a:t>
            </a:r>
          </a:p>
        </p:txBody>
      </p:sp>
      <p:pic>
        <p:nvPicPr>
          <p:cNvPr id="4" name="Obraz 3" descr="Screenshot 2024-12-07 at 19-08-02 syn marnotrawny obraz - Szukaj w Google.png"/>
          <p:cNvPicPr>
            <a:picLocks noChangeAspect="1"/>
          </p:cNvPicPr>
          <p:nvPr/>
        </p:nvPicPr>
        <p:blipFill>
          <a:blip r:embed="rId2"/>
          <a:stretch>
            <a:fillRect/>
          </a:stretch>
        </p:blipFill>
        <p:spPr>
          <a:xfrm>
            <a:off x="5643570" y="714356"/>
            <a:ext cx="3714776" cy="3357586"/>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39000" cy="537192"/>
          </a:xfrm>
        </p:spPr>
        <p:txBody>
          <a:bodyPr>
            <a:normAutofit/>
          </a:bodyPr>
          <a:lstStyle/>
          <a:p>
            <a:r>
              <a:rPr lang="pl-PL" sz="3200" dirty="0" smtClean="0"/>
              <a:t>Warunki dobrej spowiedzi</a:t>
            </a:r>
            <a:endParaRPr lang="pl-PL" sz="3200" dirty="0"/>
          </a:p>
        </p:txBody>
      </p:sp>
      <p:sp>
        <p:nvSpPr>
          <p:cNvPr id="3" name="Symbol zastępczy zawartości 2"/>
          <p:cNvSpPr>
            <a:spLocks noGrp="1"/>
          </p:cNvSpPr>
          <p:nvPr>
            <p:ph idx="1"/>
          </p:nvPr>
        </p:nvSpPr>
        <p:spPr>
          <a:xfrm>
            <a:off x="457200" y="1785926"/>
            <a:ext cx="7239000" cy="4669810"/>
          </a:xfrm>
        </p:spPr>
        <p:txBody>
          <a:bodyPr>
            <a:normAutofit fontScale="92500" lnSpcReduction="10000"/>
          </a:bodyPr>
          <a:lstStyle/>
          <a:p>
            <a:r>
              <a:rPr lang="pl-PL" sz="2000" b="1" dirty="0" smtClean="0"/>
              <a:t>Rachunek sumienia</a:t>
            </a:r>
            <a:r>
              <a:rPr lang="pl-PL" dirty="0" smtClean="0"/>
              <a:t>,</a:t>
            </a:r>
            <a:r>
              <a:rPr lang="pl-PL" sz="1800" dirty="0" smtClean="0"/>
              <a:t> czyli przyznanie się przed Bogiem i samym sobą  do winy, a następnie przypomnienie sobie grzechów.</a:t>
            </a:r>
          </a:p>
          <a:p>
            <a:r>
              <a:rPr lang="pl-PL" sz="2000" b="1" dirty="0" smtClean="0"/>
              <a:t>Żal za grzechy</a:t>
            </a:r>
            <a:r>
              <a:rPr lang="pl-PL" sz="2000" dirty="0" smtClean="0"/>
              <a:t>, </a:t>
            </a:r>
            <a:r>
              <a:rPr lang="pl-PL" sz="1800" dirty="0" smtClean="0"/>
              <a:t>czyli odczuwalny ból z powodu grzechu </a:t>
            </a:r>
            <a:br>
              <a:rPr lang="pl-PL" sz="1800" dirty="0" smtClean="0"/>
            </a:br>
            <a:r>
              <a:rPr lang="pl-PL" sz="1800" dirty="0" smtClean="0"/>
              <a:t>i odrzucenia go. Żal doskonały wypływa z miłości do Boga, którego obraziliśmy, a który bardzo nas kocha. Żal niedoskonały, wystarczający jednak do ważności spowiedzi, wypływa ze strachu przed karą Bożą. </a:t>
            </a:r>
          </a:p>
          <a:p>
            <a:r>
              <a:rPr lang="pl-PL" sz="1800" b="1" dirty="0" smtClean="0"/>
              <a:t>Mocne postanowienie poprawy</a:t>
            </a:r>
            <a:r>
              <a:rPr lang="pl-PL" sz="1800" dirty="0" smtClean="0"/>
              <a:t>, czyli podjęcie decyzji o unikaniu grzechu i okazji do niego. Musi to być realny program zmiany życia, konkretny i uwzględniający sytuację danego człowieka. </a:t>
            </a:r>
          </a:p>
          <a:p>
            <a:r>
              <a:rPr lang="pl-PL" sz="1800" b="1" dirty="0" smtClean="0"/>
              <a:t>Szczera spowiedź</a:t>
            </a:r>
            <a:r>
              <a:rPr lang="pl-PL" sz="1800" dirty="0" smtClean="0"/>
              <a:t>, czyli szczere wyznanie kapłanowi, a przez niego samemu Bogu, wszystkich grzechów, przynajmniej śmiertelnych (także ich liczby).</a:t>
            </a:r>
          </a:p>
          <a:p>
            <a:r>
              <a:rPr lang="pl-PL" sz="1800" b="1" dirty="0" smtClean="0"/>
              <a:t>Zadośćuczynienie</a:t>
            </a:r>
            <a:r>
              <a:rPr lang="pl-PL" sz="1800" dirty="0" smtClean="0"/>
              <a:t>, czyli odpowiedź człowieka na dar przebaczenia. Jest to naprawienie wyrządzonej krzywdy, dokonane przez modlitwę, post i praktyczne działania. </a:t>
            </a:r>
            <a:endParaRPr lang="pl-PL" dirty="0"/>
          </a:p>
        </p:txBody>
      </p:sp>
      <p:sp>
        <p:nvSpPr>
          <p:cNvPr id="4" name="pole tekstowe 3"/>
          <p:cNvSpPr txBox="1"/>
          <p:nvPr/>
        </p:nvSpPr>
        <p:spPr>
          <a:xfrm>
            <a:off x="500034" y="1214422"/>
            <a:ext cx="6429420" cy="646331"/>
          </a:xfrm>
          <a:prstGeom prst="rect">
            <a:avLst/>
          </a:prstGeom>
          <a:noFill/>
        </p:spPr>
        <p:txBody>
          <a:bodyPr wrap="square" rtlCol="0">
            <a:spAutoFit/>
          </a:bodyPr>
          <a:lstStyle/>
          <a:p>
            <a:r>
              <a:rPr lang="pl-PL" dirty="0" smtClean="0"/>
              <a:t>Aby spowiedź była dobrze przeżyta, należy spełnić następujące warunki:</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28600"/>
            <a:ext cx="6355080" cy="1173480"/>
          </a:xfrm>
        </p:spPr>
        <p:txBody>
          <a:bodyPr>
            <a:normAutofit/>
          </a:bodyPr>
          <a:lstStyle/>
          <a:p>
            <a:r>
              <a:rPr lang="pl-PL" sz="3200" dirty="0" smtClean="0"/>
              <a:t>Skutki sakramentu</a:t>
            </a:r>
            <a:br>
              <a:rPr lang="pl-PL" sz="3200" dirty="0" smtClean="0"/>
            </a:br>
            <a:r>
              <a:rPr lang="pl-PL" sz="3200" dirty="0" smtClean="0"/>
              <a:t>pokuty i pojednania </a:t>
            </a:r>
            <a:endParaRPr lang="pl-PL" sz="3200" dirty="0"/>
          </a:p>
        </p:txBody>
      </p:sp>
      <p:sp>
        <p:nvSpPr>
          <p:cNvPr id="3" name="Symbol zastępczy tekstu 2"/>
          <p:cNvSpPr>
            <a:spLocks noGrp="1"/>
          </p:cNvSpPr>
          <p:nvPr>
            <p:ph type="body" idx="2"/>
          </p:nvPr>
        </p:nvSpPr>
        <p:spPr>
          <a:xfrm>
            <a:off x="142844" y="1857364"/>
            <a:ext cx="5897880" cy="602512"/>
          </a:xfrm>
        </p:spPr>
        <p:txBody>
          <a:bodyPr>
            <a:normAutofit fontScale="92500" lnSpcReduction="20000"/>
          </a:bodyPr>
          <a:lstStyle/>
          <a:p>
            <a:r>
              <a:rPr lang="pl-PL" sz="2400" dirty="0" smtClean="0"/>
              <a:t>Dobrze przeżyta spowiedź</a:t>
            </a:r>
          </a:p>
          <a:p>
            <a:r>
              <a:rPr lang="pl-PL" sz="2400" dirty="0" smtClean="0"/>
              <a:t> prowadzi do:</a:t>
            </a:r>
            <a:endParaRPr lang="pl-PL" sz="2400" dirty="0"/>
          </a:p>
        </p:txBody>
      </p:sp>
      <p:sp>
        <p:nvSpPr>
          <p:cNvPr id="4" name="Symbol zastępczy zawartości 3"/>
          <p:cNvSpPr>
            <a:spLocks noGrp="1"/>
          </p:cNvSpPr>
          <p:nvPr>
            <p:ph sz="half" idx="1"/>
          </p:nvPr>
        </p:nvSpPr>
        <p:spPr>
          <a:xfrm>
            <a:off x="0" y="2786058"/>
            <a:ext cx="7239000" cy="4371752"/>
          </a:xfrm>
        </p:spPr>
        <p:txBody>
          <a:bodyPr>
            <a:normAutofit/>
          </a:bodyPr>
          <a:lstStyle/>
          <a:p>
            <a:r>
              <a:rPr lang="pl-PL" sz="1800" dirty="0" smtClean="0"/>
              <a:t>pojednania z Bogiem,</a:t>
            </a:r>
          </a:p>
          <a:p>
            <a:r>
              <a:rPr lang="pl-PL" sz="1800" dirty="0" smtClean="0"/>
              <a:t> doświadczenia Jego miłości;</a:t>
            </a:r>
          </a:p>
          <a:p>
            <a:r>
              <a:rPr lang="pl-PL" sz="1800" dirty="0" smtClean="0"/>
              <a:t>pojednania z Kościołem (ludźmi);</a:t>
            </a:r>
          </a:p>
          <a:p>
            <a:r>
              <a:rPr lang="pl-PL" sz="1800" dirty="0" smtClean="0"/>
              <a:t>darowania kary wiecznej </a:t>
            </a:r>
            <a:br>
              <a:rPr lang="pl-PL" sz="1800" dirty="0" smtClean="0"/>
            </a:br>
            <a:r>
              <a:rPr lang="pl-PL" sz="1800" dirty="0" smtClean="0"/>
              <a:t>spowodowanej przez grzechy śmiertelne;</a:t>
            </a:r>
          </a:p>
          <a:p>
            <a:r>
              <a:rPr lang="pl-PL" sz="1800" dirty="0" smtClean="0"/>
              <a:t>darowania, przynajmniej częściowo kar doczesnych, </a:t>
            </a:r>
            <a:br>
              <a:rPr lang="pl-PL" sz="1800" dirty="0" smtClean="0"/>
            </a:br>
            <a:r>
              <a:rPr lang="pl-PL" sz="1800" dirty="0" smtClean="0"/>
              <a:t>będących skutkiem grzechu;</a:t>
            </a:r>
          </a:p>
          <a:p>
            <a:r>
              <a:rPr lang="pl-PL" sz="1800" dirty="0" smtClean="0"/>
              <a:t>spokoju sumienia i wewnętrznej radości;</a:t>
            </a:r>
          </a:p>
          <a:p>
            <a:r>
              <a:rPr lang="pl-PL" sz="1800" dirty="0" smtClean="0"/>
              <a:t>wzrostu sił duchowych do walki z pokusami.  </a:t>
            </a:r>
            <a:endParaRPr lang="pl-PL" sz="1800" dirty="0"/>
          </a:p>
        </p:txBody>
      </p:sp>
      <p:pic>
        <p:nvPicPr>
          <p:cNvPr id="5" name="Obraz 4" descr="Screenshot 2024-12-07 at 20-25-43 Pin page.png"/>
          <p:cNvPicPr>
            <a:picLocks noChangeAspect="1"/>
          </p:cNvPicPr>
          <p:nvPr/>
        </p:nvPicPr>
        <p:blipFill>
          <a:blip r:embed="rId2"/>
          <a:stretch>
            <a:fillRect/>
          </a:stretch>
        </p:blipFill>
        <p:spPr>
          <a:xfrm>
            <a:off x="4500562" y="0"/>
            <a:ext cx="4357718" cy="3681902"/>
          </a:xfrm>
          <a:prstGeom prst="rect">
            <a:avLst/>
          </a:prstGeom>
        </p:spPr>
      </p:pic>
      <p:pic>
        <p:nvPicPr>
          <p:cNvPr id="6" name="Obraz 5" descr="Screenshot 2024-12-07 at 20-31-06 Pin page.png"/>
          <p:cNvPicPr>
            <a:picLocks noChangeAspect="1"/>
          </p:cNvPicPr>
          <p:nvPr/>
        </p:nvPicPr>
        <p:blipFill>
          <a:blip r:embed="rId3"/>
          <a:stretch>
            <a:fillRect/>
          </a:stretch>
        </p:blipFill>
        <p:spPr>
          <a:xfrm flipH="1">
            <a:off x="5715008" y="3143224"/>
            <a:ext cx="3786214" cy="37147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428604"/>
            <a:ext cx="6929486" cy="584775"/>
          </a:xfrm>
          <a:prstGeom prst="rect">
            <a:avLst/>
          </a:prstGeom>
          <a:noFill/>
        </p:spPr>
        <p:txBody>
          <a:bodyPr wrap="square" rtlCol="0">
            <a:spAutoFit/>
          </a:bodyPr>
          <a:lstStyle/>
          <a:p>
            <a:r>
              <a:rPr lang="pl-PL" sz="3200" dirty="0" smtClean="0">
                <a:solidFill>
                  <a:srgbClr val="FF0000"/>
                </a:solidFill>
              </a:rPr>
              <a:t>Współczesne zagrożenia</a:t>
            </a:r>
            <a:endParaRPr lang="pl-PL" sz="3200" dirty="0">
              <a:solidFill>
                <a:srgbClr val="FF0000"/>
              </a:solidFill>
            </a:endParaRPr>
          </a:p>
        </p:txBody>
      </p:sp>
      <p:sp>
        <p:nvSpPr>
          <p:cNvPr id="4" name="pole tekstowe 3"/>
          <p:cNvSpPr txBox="1"/>
          <p:nvPr/>
        </p:nvSpPr>
        <p:spPr>
          <a:xfrm>
            <a:off x="0" y="1010245"/>
            <a:ext cx="4714876" cy="4708981"/>
          </a:xfrm>
          <a:prstGeom prst="rect">
            <a:avLst/>
          </a:prstGeom>
          <a:noFill/>
        </p:spPr>
        <p:txBody>
          <a:bodyPr wrap="square" rtlCol="0">
            <a:spAutoFit/>
          </a:bodyPr>
          <a:lstStyle/>
          <a:p>
            <a:r>
              <a:rPr lang="pl-PL" sz="2000" dirty="0" smtClean="0"/>
              <a:t>Do największych zagrożeń należy deformacja sumienia i brak poczucia grzechu. Z tego względu niektórzy ludzie nie widzą potrzeby spowiedzi, bo źle ukształtowane sumienie nie reaguje na zło. Konsekwencją takiego postępowania jest stopniowy upadek moralny. Chrześcijanie powinni nieustannie oceniać swoje czyny nie według własnych upodobań, ale według tego, co mówił Chrystus i Jego Kościół. Jeśli zdarzy mi się grzech, powinni się do niego szczerze przyznać i wyznać w sakramencie spowiedzi, by znów cieszyć się przyjaźnią z Bogiem. </a:t>
            </a:r>
            <a:endParaRPr lang="pl-PL" sz="2000" dirty="0"/>
          </a:p>
        </p:txBody>
      </p:sp>
      <p:pic>
        <p:nvPicPr>
          <p:cNvPr id="1026" name="Picture 2" descr="C:\Users\Małgorzata\Downloads\OpctPnFp.jpg"/>
          <p:cNvPicPr>
            <a:picLocks noChangeAspect="1" noChangeArrowheads="1"/>
          </p:cNvPicPr>
          <p:nvPr/>
        </p:nvPicPr>
        <p:blipFill>
          <a:blip r:embed="rId2"/>
          <a:srcRect/>
          <a:stretch>
            <a:fillRect/>
          </a:stretch>
        </p:blipFill>
        <p:spPr bwMode="auto">
          <a:xfrm>
            <a:off x="4643438" y="-142900"/>
            <a:ext cx="4814894" cy="72866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514</TotalTime>
  <Words>713</Words>
  <Application>Microsoft Office PowerPoint</Application>
  <PresentationFormat>Pokaz na ekranie (4:3)</PresentationFormat>
  <Paragraphs>78</Paragraphs>
  <Slides>14</Slides>
  <Notes>1</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Bogaty</vt:lpstr>
      <vt:lpstr>Sakrament pokuty  i pojednania </vt:lpstr>
      <vt:lpstr>Dylematy młodego człowieka </vt:lpstr>
      <vt:lpstr>Slajd 3</vt:lpstr>
      <vt:lpstr>Istota grzechu </vt:lpstr>
      <vt:lpstr>Boże miłosierdzie </vt:lpstr>
      <vt:lpstr>Ustanowienie sakramentu pokuty i pojednania</vt:lpstr>
      <vt:lpstr>Warunki dobrej spowiedzi</vt:lpstr>
      <vt:lpstr>Skutki sakramentu pokuty i pojednania </vt:lpstr>
      <vt:lpstr>Slajd 9</vt:lpstr>
      <vt:lpstr>Slajd 10</vt:lpstr>
      <vt:lpstr>Slajd 11</vt:lpstr>
      <vt:lpstr>Slajd 12</vt:lpstr>
      <vt:lpstr>Modlitwa  </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Sakrament pokuty i pojednania</dc:title>
  <dc:creator>Małgorzata</dc:creator>
  <cp:lastModifiedBy>Małgorzata</cp:lastModifiedBy>
  <cp:revision>57</cp:revision>
  <dcterms:created xsi:type="dcterms:W3CDTF">2024-12-07T16:31:16Z</dcterms:created>
  <dcterms:modified xsi:type="dcterms:W3CDTF">2024-12-27T19:30:07Z</dcterms:modified>
</cp:coreProperties>
</file>